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5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6858000" cx="12192000"/>
  <p:notesSz cx="6858000" cy="9144000"/>
  <p:embeddedFontLst>
    <p:embeddedFont>
      <p:font typeface="Robo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7" roundtripDataSignature="AMtx7mhKjtLhb3PVlW+Fwzwdk/hMtBCLI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9F16455-0DA4-4A02-A07A-092876CB25BA}">
  <a:tblStyle styleId="{F9F16455-0DA4-4A02-A07A-092876CB25B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Italic.fntdata"/><Relationship Id="rId25" Type="http://schemas.openxmlformats.org/officeDocument/2006/relationships/font" Target="fonts/Roboto-italic.fntdata"/><Relationship Id="rId27" Type="http://customschemas.google.com/relationships/presentationmetadata" Target="meta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3.png>
</file>

<file path=ppt/media/image14.png>
</file>

<file path=ppt/media/image2.png>
</file>

<file path=ppt/media/image3.jp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 name="Google Shape;9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9f5a92e613_9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The lower APS is, the higher diversity of the dataset</a:t>
            </a:r>
            <a:endParaRPr/>
          </a:p>
        </p:txBody>
      </p:sp>
      <p:sp>
        <p:nvSpPr>
          <p:cNvPr id="184" name="Google Shape;184;g29f5a92e613_9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9f5a92e613_9_4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g29f5a92e613_9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9f5a92e613_9_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macro f1 score to </a:t>
            </a:r>
            <a:r>
              <a:rPr lang="en-US"/>
              <a:t>evaluate</a:t>
            </a:r>
            <a:r>
              <a:rPr lang="en-US"/>
              <a:t> model performance</a:t>
            </a:r>
            <a:endParaRPr/>
          </a:p>
          <a:p>
            <a:pPr indent="0" lvl="0" marL="0" rtl="0" algn="l">
              <a:spcBef>
                <a:spcPts val="0"/>
              </a:spcBef>
              <a:spcAft>
                <a:spcPts val="0"/>
              </a:spcAft>
              <a:buNone/>
            </a:pPr>
            <a:r>
              <a:rPr lang="en-US"/>
              <a:t>Simple prompt works best</a:t>
            </a:r>
            <a:endParaRPr/>
          </a:p>
        </p:txBody>
      </p:sp>
      <p:sp>
        <p:nvSpPr>
          <p:cNvPr id="200" name="Google Shape;200;g29f5a92e613_9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9f5a92e613_9_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Because of time, we are still working to evaluate the effect of these two factors, and whether filtering out these data would help model performance.</a:t>
            </a:r>
            <a:endParaRPr/>
          </a:p>
        </p:txBody>
      </p:sp>
      <p:sp>
        <p:nvSpPr>
          <p:cNvPr id="206" name="Google Shape;206;g29f5a92e613_9_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9f5a92e613_14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Fact-imagination (by LLM or human) prompts effectively increase the diversity of the generated data, however, the accuracy of data might be compromised, leading to the degrade of the fine-tuned model performance.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 this case, simple prompt works best among all our methods, without selection on the generated data</a:t>
            </a:r>
            <a:endParaRPr/>
          </a:p>
        </p:txBody>
      </p:sp>
      <p:sp>
        <p:nvSpPr>
          <p:cNvPr id="213" name="Google Shape;213;g29f5a92e613_14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9f5a92e613_9_10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g29f5a92e613_9_1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9f5a92e613_2_17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g29f5a92e613_2_1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9f1bd1e4eb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g29f1bd1e4e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9f1bd1e4eb_0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Self-instruct [Wang et al., 2023]: Design a pipeline generates instructions, input, and output samples from an LLM, then using them to finetune the original model.</a:t>
            </a:r>
            <a:endParaRPr/>
          </a:p>
          <a:p>
            <a:pPr indent="0" lvl="0" marL="0" rtl="0" algn="l">
              <a:spcBef>
                <a:spcPts val="0"/>
              </a:spcBef>
              <a:spcAft>
                <a:spcPts val="0"/>
              </a:spcAft>
              <a:buNone/>
            </a:pPr>
            <a:r>
              <a:t/>
            </a:r>
            <a:endParaRPr/>
          </a:p>
        </p:txBody>
      </p:sp>
      <p:sp>
        <p:nvSpPr>
          <p:cNvPr id="117" name="Google Shape;117;g29f1bd1e4eb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9f1bd1e4eb_5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g29f1bd1e4eb_5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9f5a92e613_2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g29f5a92e613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9f2e5144fe_0_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 name="Google Shape;140;g29f2e5144fe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9f1bd1e4eb_5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g29f1bd1e4eb_5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9f1bd1e4eb_5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g29f1bd1e4eb_5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3" name="Shape 13"/>
        <p:cNvGrpSpPr/>
        <p:nvPr/>
      </p:nvGrpSpPr>
      <p:grpSpPr>
        <a:xfrm>
          <a:off x="0" y="0"/>
          <a:ext cx="0" cy="0"/>
          <a:chOff x="0" y="0"/>
          <a:chExt cx="0" cy="0"/>
        </a:xfrm>
      </p:grpSpPr>
      <p:sp>
        <p:nvSpPr>
          <p:cNvPr id="14" name="Google Shape;14;p24"/>
          <p:cNvSpPr txBox="1"/>
          <p:nvPr>
            <p:ph type="title"/>
          </p:nvPr>
        </p:nvSpPr>
        <p:spPr>
          <a:xfrm>
            <a:off x="2447108" y="1846217"/>
            <a:ext cx="8906692" cy="259515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24"/>
          <p:cNvSpPr txBox="1"/>
          <p:nvPr>
            <p:ph idx="1" type="body"/>
          </p:nvPr>
        </p:nvSpPr>
        <p:spPr>
          <a:xfrm>
            <a:off x="2447108" y="4441370"/>
            <a:ext cx="8906692" cy="62593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Clr>
                <a:srgbClr val="B3A369"/>
              </a:buClr>
              <a:buSzPts val="1800"/>
              <a:buNone/>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31"/>
          <p:cNvSpPr txBox="1"/>
          <p:nvPr>
            <p:ph idx="10" type="dt"/>
          </p:nvPr>
        </p:nvSpPr>
        <p:spPr>
          <a:xfrm>
            <a:off x="1408329" y="6182540"/>
            <a:ext cx="154665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31"/>
          <p:cNvSpPr txBox="1"/>
          <p:nvPr>
            <p:ph idx="12" type="sldNum"/>
          </p:nvPr>
        </p:nvSpPr>
        <p:spPr>
          <a:xfrm>
            <a:off x="381000" y="6182540"/>
            <a:ext cx="916577"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s">
  <p:cSld name="Charts">
    <p:spTree>
      <p:nvGrpSpPr>
        <p:cNvPr id="56" name="Shape 56"/>
        <p:cNvGrpSpPr/>
        <p:nvPr/>
      </p:nvGrpSpPr>
      <p:grpSpPr>
        <a:xfrm>
          <a:off x="0" y="0"/>
          <a:ext cx="0" cy="0"/>
          <a:chOff x="0" y="0"/>
          <a:chExt cx="0" cy="0"/>
        </a:xfrm>
      </p:grpSpPr>
      <p:sp>
        <p:nvSpPr>
          <p:cNvPr id="57" name="Google Shape;57;p32"/>
          <p:cNvSpPr txBox="1"/>
          <p:nvPr>
            <p:ph type="title"/>
          </p:nvPr>
        </p:nvSpPr>
        <p:spPr>
          <a:xfrm>
            <a:off x="381000" y="200722"/>
            <a:ext cx="11430000" cy="101476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32"/>
          <p:cNvSpPr txBox="1"/>
          <p:nvPr>
            <p:ph idx="10" type="dt"/>
          </p:nvPr>
        </p:nvSpPr>
        <p:spPr>
          <a:xfrm>
            <a:off x="1408329" y="6182540"/>
            <a:ext cx="154665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2"/>
          <p:cNvSpPr txBox="1"/>
          <p:nvPr>
            <p:ph idx="12" type="sldNum"/>
          </p:nvPr>
        </p:nvSpPr>
        <p:spPr>
          <a:xfrm>
            <a:off x="381000" y="6182540"/>
            <a:ext cx="916577"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0" name="Google Shape;60;p32"/>
          <p:cNvSpPr/>
          <p:nvPr>
            <p:ph idx="2" type="chart"/>
          </p:nvPr>
        </p:nvSpPr>
        <p:spPr>
          <a:xfrm>
            <a:off x="381000" y="1435100"/>
            <a:ext cx="7510463" cy="4572000"/>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rgbClr val="003057"/>
              </a:buClr>
              <a:buSzPts val="2400"/>
              <a:buFont typeface="Arial"/>
              <a:buChar char="•"/>
              <a:defRPr b="0" i="0" sz="2400" u="none" cap="none" strike="noStrike">
                <a:solidFill>
                  <a:srgbClr val="003057"/>
                </a:solidFill>
                <a:latin typeface="Roboto"/>
                <a:ea typeface="Roboto"/>
                <a:cs typeface="Roboto"/>
                <a:sym typeface="Roboto"/>
              </a:defRPr>
            </a:lvl1pPr>
            <a:lvl2pPr lvl="1" marR="0" rtl="0" algn="l">
              <a:lnSpc>
                <a:spcPct val="90000"/>
              </a:lnSpc>
              <a:spcBef>
                <a:spcPts val="500"/>
              </a:spcBef>
              <a:spcAft>
                <a:spcPts val="0"/>
              </a:spcAft>
              <a:buClr>
                <a:srgbClr val="003057"/>
              </a:buClr>
              <a:buSzPts val="2000"/>
              <a:buFont typeface="Arial"/>
              <a:buChar char="•"/>
              <a:defRPr b="0" i="0" sz="2000" u="none" cap="none" strike="noStrike">
                <a:solidFill>
                  <a:srgbClr val="003057"/>
                </a:solidFill>
                <a:latin typeface="Roboto"/>
                <a:ea typeface="Roboto"/>
                <a:cs typeface="Roboto"/>
                <a:sym typeface="Roboto"/>
              </a:defRPr>
            </a:lvl2pPr>
            <a:lvl3pPr lvl="2" marR="0" rtl="0" algn="l">
              <a:lnSpc>
                <a:spcPct val="90000"/>
              </a:lnSpc>
              <a:spcBef>
                <a:spcPts val="500"/>
              </a:spcBef>
              <a:spcAft>
                <a:spcPts val="0"/>
              </a:spcAft>
              <a:buClr>
                <a:srgbClr val="003057"/>
              </a:buClr>
              <a:buSzPts val="1800"/>
              <a:buFont typeface="Arial"/>
              <a:buChar char="•"/>
              <a:defRPr b="0" i="0" sz="1800" u="none" cap="none" strike="noStrike">
                <a:solidFill>
                  <a:srgbClr val="003057"/>
                </a:solidFill>
                <a:latin typeface="Roboto"/>
                <a:ea typeface="Roboto"/>
                <a:cs typeface="Roboto"/>
                <a:sym typeface="Roboto"/>
              </a:defRPr>
            </a:lvl3pPr>
            <a:lvl4pPr lvl="3" marR="0" rtl="0" algn="l">
              <a:lnSpc>
                <a:spcPct val="90000"/>
              </a:lnSpc>
              <a:spcBef>
                <a:spcPts val="500"/>
              </a:spcBef>
              <a:spcAft>
                <a:spcPts val="0"/>
              </a:spcAft>
              <a:buClr>
                <a:srgbClr val="003057"/>
              </a:buClr>
              <a:buSzPts val="1400"/>
              <a:buFont typeface="Arial"/>
              <a:buChar char="•"/>
              <a:defRPr b="0" i="0" sz="1400" u="none" cap="none" strike="noStrike">
                <a:solidFill>
                  <a:srgbClr val="003057"/>
                </a:solidFill>
                <a:latin typeface="Roboto"/>
                <a:ea typeface="Roboto"/>
                <a:cs typeface="Roboto"/>
                <a:sym typeface="Roboto"/>
              </a:defRPr>
            </a:lvl4pPr>
            <a:lvl5pPr lvl="4" marR="0" rtl="0" algn="l">
              <a:lnSpc>
                <a:spcPct val="90000"/>
              </a:lnSpc>
              <a:spcBef>
                <a:spcPts val="500"/>
              </a:spcBef>
              <a:spcAft>
                <a:spcPts val="0"/>
              </a:spcAft>
              <a:buClr>
                <a:srgbClr val="003057"/>
              </a:buClr>
              <a:buSzPts val="1100"/>
              <a:buFont typeface="Arial"/>
              <a:buChar char="•"/>
              <a:defRPr b="0" i="0" sz="1100" u="none" cap="none" strike="noStrike">
                <a:solidFill>
                  <a:srgbClr val="003057"/>
                </a:solidFill>
                <a:latin typeface="Roboto"/>
                <a:ea typeface="Roboto"/>
                <a:cs typeface="Roboto"/>
                <a:sym typeface="Roboto"/>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61" name="Google Shape;61;p32"/>
          <p:cNvSpPr txBox="1"/>
          <p:nvPr>
            <p:ph idx="1" type="body"/>
          </p:nvPr>
        </p:nvSpPr>
        <p:spPr>
          <a:xfrm>
            <a:off x="8116888" y="1435100"/>
            <a:ext cx="3694112" cy="34178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003057"/>
              </a:buClr>
              <a:buSzPts val="1800"/>
              <a:buChar char="•"/>
              <a:defRPr/>
            </a:lvl1pPr>
            <a:lvl2pPr indent="-342900" lvl="1" marL="914400" algn="l">
              <a:lnSpc>
                <a:spcPct val="90000"/>
              </a:lnSpc>
              <a:spcBef>
                <a:spcPts val="500"/>
              </a:spcBef>
              <a:spcAft>
                <a:spcPts val="0"/>
              </a:spcAft>
              <a:buClr>
                <a:srgbClr val="003057"/>
              </a:buClr>
              <a:buSzPts val="1800"/>
              <a:buChar char="•"/>
              <a:defRPr/>
            </a:lvl2pPr>
            <a:lvl3pPr indent="-342900" lvl="2" marL="1371600" algn="l">
              <a:lnSpc>
                <a:spcPct val="90000"/>
              </a:lnSpc>
              <a:spcBef>
                <a:spcPts val="500"/>
              </a:spcBef>
              <a:spcAft>
                <a:spcPts val="0"/>
              </a:spcAft>
              <a:buClr>
                <a:srgbClr val="003057"/>
              </a:buClr>
              <a:buSzPts val="1800"/>
              <a:buChar char="•"/>
              <a:defRPr/>
            </a:lvl3pPr>
            <a:lvl4pPr indent="-342900" lvl="3" marL="1828800" algn="l">
              <a:lnSpc>
                <a:spcPct val="90000"/>
              </a:lnSpc>
              <a:spcBef>
                <a:spcPts val="500"/>
              </a:spcBef>
              <a:spcAft>
                <a:spcPts val="0"/>
              </a:spcAft>
              <a:buClr>
                <a:srgbClr val="003057"/>
              </a:buClr>
              <a:buSzPts val="1800"/>
              <a:buChar char="•"/>
              <a:defRPr/>
            </a:lvl4pPr>
            <a:lvl5pPr indent="-342900" lvl="4" marL="2286000" algn="l">
              <a:lnSpc>
                <a:spcPct val="90000"/>
              </a:lnSpc>
              <a:spcBef>
                <a:spcPts val="500"/>
              </a:spcBef>
              <a:spcAft>
                <a:spcPts val="0"/>
              </a:spcAft>
              <a:buClr>
                <a:srgbClr val="003057"/>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2" name="Shape 62"/>
        <p:cNvGrpSpPr/>
        <p:nvPr/>
      </p:nvGrpSpPr>
      <p:grpSpPr>
        <a:xfrm>
          <a:off x="0" y="0"/>
          <a:ext cx="0" cy="0"/>
          <a:chOff x="0" y="0"/>
          <a:chExt cx="0" cy="0"/>
        </a:xfrm>
      </p:grpSpPr>
      <p:sp>
        <p:nvSpPr>
          <p:cNvPr id="63" name="Google Shape;63;p34"/>
          <p:cNvSpPr txBox="1"/>
          <p:nvPr>
            <p:ph idx="1" type="body"/>
          </p:nvPr>
        </p:nvSpPr>
        <p:spPr>
          <a:xfrm>
            <a:off x="381001" y="1235113"/>
            <a:ext cx="5617633"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003057"/>
              </a:buClr>
              <a:buSzPts val="2400"/>
              <a:buNone/>
              <a:defRPr b="1" sz="2400"/>
            </a:lvl1pPr>
            <a:lvl2pPr indent="-228600" lvl="1" marL="914400" algn="l">
              <a:lnSpc>
                <a:spcPct val="90000"/>
              </a:lnSpc>
              <a:spcBef>
                <a:spcPts val="500"/>
              </a:spcBef>
              <a:spcAft>
                <a:spcPts val="0"/>
              </a:spcAft>
              <a:buClr>
                <a:srgbClr val="003057"/>
              </a:buClr>
              <a:buSzPts val="2000"/>
              <a:buNone/>
              <a:defRPr b="1" sz="2000"/>
            </a:lvl2pPr>
            <a:lvl3pPr indent="-228600" lvl="2" marL="1371600" algn="l">
              <a:lnSpc>
                <a:spcPct val="90000"/>
              </a:lnSpc>
              <a:spcBef>
                <a:spcPts val="500"/>
              </a:spcBef>
              <a:spcAft>
                <a:spcPts val="0"/>
              </a:spcAft>
              <a:buClr>
                <a:srgbClr val="003057"/>
              </a:buClr>
              <a:buSzPts val="1800"/>
              <a:buNone/>
              <a:defRPr b="1" sz="1800"/>
            </a:lvl3pPr>
            <a:lvl4pPr indent="-228600" lvl="3" marL="1828800" algn="l">
              <a:lnSpc>
                <a:spcPct val="90000"/>
              </a:lnSpc>
              <a:spcBef>
                <a:spcPts val="500"/>
              </a:spcBef>
              <a:spcAft>
                <a:spcPts val="0"/>
              </a:spcAft>
              <a:buClr>
                <a:srgbClr val="003057"/>
              </a:buClr>
              <a:buSzPts val="1600"/>
              <a:buNone/>
              <a:defRPr b="1" sz="1600"/>
            </a:lvl4pPr>
            <a:lvl5pPr indent="-228600" lvl="4" marL="2286000" algn="l">
              <a:lnSpc>
                <a:spcPct val="90000"/>
              </a:lnSpc>
              <a:spcBef>
                <a:spcPts val="500"/>
              </a:spcBef>
              <a:spcAft>
                <a:spcPts val="0"/>
              </a:spcAft>
              <a:buClr>
                <a:srgbClr val="003057"/>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4" name="Google Shape;64;p34"/>
          <p:cNvSpPr txBox="1"/>
          <p:nvPr>
            <p:ph idx="2" type="body"/>
          </p:nvPr>
        </p:nvSpPr>
        <p:spPr>
          <a:xfrm>
            <a:off x="381001" y="2078658"/>
            <a:ext cx="5617633" cy="336247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003057"/>
              </a:buClr>
              <a:buSzPts val="1800"/>
              <a:buChar char="•"/>
              <a:defRPr/>
            </a:lvl1pPr>
            <a:lvl2pPr indent="-342900" lvl="1" marL="914400" algn="l">
              <a:lnSpc>
                <a:spcPct val="90000"/>
              </a:lnSpc>
              <a:spcBef>
                <a:spcPts val="500"/>
              </a:spcBef>
              <a:spcAft>
                <a:spcPts val="0"/>
              </a:spcAft>
              <a:buClr>
                <a:srgbClr val="003057"/>
              </a:buClr>
              <a:buSzPts val="1800"/>
              <a:buChar char="•"/>
              <a:defRPr/>
            </a:lvl2pPr>
            <a:lvl3pPr indent="-342900" lvl="2" marL="1371600" algn="l">
              <a:lnSpc>
                <a:spcPct val="90000"/>
              </a:lnSpc>
              <a:spcBef>
                <a:spcPts val="500"/>
              </a:spcBef>
              <a:spcAft>
                <a:spcPts val="0"/>
              </a:spcAft>
              <a:buClr>
                <a:srgbClr val="003057"/>
              </a:buClr>
              <a:buSzPts val="1800"/>
              <a:buChar char="•"/>
              <a:defRPr/>
            </a:lvl3pPr>
            <a:lvl4pPr indent="-342900" lvl="3" marL="1828800" algn="l">
              <a:lnSpc>
                <a:spcPct val="90000"/>
              </a:lnSpc>
              <a:spcBef>
                <a:spcPts val="500"/>
              </a:spcBef>
              <a:spcAft>
                <a:spcPts val="0"/>
              </a:spcAft>
              <a:buClr>
                <a:srgbClr val="003057"/>
              </a:buClr>
              <a:buSzPts val="1800"/>
              <a:buChar char="•"/>
              <a:defRPr/>
            </a:lvl4pPr>
            <a:lvl5pPr indent="-342900" lvl="4" marL="2286000" algn="l">
              <a:lnSpc>
                <a:spcPct val="90000"/>
              </a:lnSpc>
              <a:spcBef>
                <a:spcPts val="500"/>
              </a:spcBef>
              <a:spcAft>
                <a:spcPts val="0"/>
              </a:spcAft>
              <a:buClr>
                <a:srgbClr val="003057"/>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34"/>
          <p:cNvSpPr txBox="1"/>
          <p:nvPr>
            <p:ph idx="3" type="body"/>
          </p:nvPr>
        </p:nvSpPr>
        <p:spPr>
          <a:xfrm>
            <a:off x="6172200" y="1235113"/>
            <a:ext cx="563880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003057"/>
              </a:buClr>
              <a:buSzPts val="2400"/>
              <a:buNone/>
              <a:defRPr b="1" sz="2400"/>
            </a:lvl1pPr>
            <a:lvl2pPr indent="-228600" lvl="1" marL="914400" algn="l">
              <a:lnSpc>
                <a:spcPct val="90000"/>
              </a:lnSpc>
              <a:spcBef>
                <a:spcPts val="500"/>
              </a:spcBef>
              <a:spcAft>
                <a:spcPts val="0"/>
              </a:spcAft>
              <a:buClr>
                <a:srgbClr val="003057"/>
              </a:buClr>
              <a:buSzPts val="2000"/>
              <a:buNone/>
              <a:defRPr b="1" sz="2000"/>
            </a:lvl2pPr>
            <a:lvl3pPr indent="-228600" lvl="2" marL="1371600" algn="l">
              <a:lnSpc>
                <a:spcPct val="90000"/>
              </a:lnSpc>
              <a:spcBef>
                <a:spcPts val="500"/>
              </a:spcBef>
              <a:spcAft>
                <a:spcPts val="0"/>
              </a:spcAft>
              <a:buClr>
                <a:srgbClr val="003057"/>
              </a:buClr>
              <a:buSzPts val="1800"/>
              <a:buNone/>
              <a:defRPr b="1" sz="1800"/>
            </a:lvl3pPr>
            <a:lvl4pPr indent="-228600" lvl="3" marL="1828800" algn="l">
              <a:lnSpc>
                <a:spcPct val="90000"/>
              </a:lnSpc>
              <a:spcBef>
                <a:spcPts val="500"/>
              </a:spcBef>
              <a:spcAft>
                <a:spcPts val="0"/>
              </a:spcAft>
              <a:buClr>
                <a:srgbClr val="003057"/>
              </a:buClr>
              <a:buSzPts val="1600"/>
              <a:buNone/>
              <a:defRPr b="1" sz="1600"/>
            </a:lvl4pPr>
            <a:lvl5pPr indent="-228600" lvl="4" marL="2286000" algn="l">
              <a:lnSpc>
                <a:spcPct val="90000"/>
              </a:lnSpc>
              <a:spcBef>
                <a:spcPts val="500"/>
              </a:spcBef>
              <a:spcAft>
                <a:spcPts val="0"/>
              </a:spcAft>
              <a:buClr>
                <a:srgbClr val="003057"/>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6" name="Google Shape;66;p34"/>
          <p:cNvSpPr txBox="1"/>
          <p:nvPr>
            <p:ph idx="4" type="body"/>
          </p:nvPr>
        </p:nvSpPr>
        <p:spPr>
          <a:xfrm>
            <a:off x="6172200" y="2078658"/>
            <a:ext cx="5638800" cy="336247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003057"/>
              </a:buClr>
              <a:buSzPts val="1800"/>
              <a:buChar char="•"/>
              <a:defRPr/>
            </a:lvl1pPr>
            <a:lvl2pPr indent="-342900" lvl="1" marL="914400" algn="l">
              <a:lnSpc>
                <a:spcPct val="90000"/>
              </a:lnSpc>
              <a:spcBef>
                <a:spcPts val="500"/>
              </a:spcBef>
              <a:spcAft>
                <a:spcPts val="0"/>
              </a:spcAft>
              <a:buClr>
                <a:srgbClr val="003057"/>
              </a:buClr>
              <a:buSzPts val="1800"/>
              <a:buChar char="•"/>
              <a:defRPr/>
            </a:lvl2pPr>
            <a:lvl3pPr indent="-342900" lvl="2" marL="1371600" algn="l">
              <a:lnSpc>
                <a:spcPct val="90000"/>
              </a:lnSpc>
              <a:spcBef>
                <a:spcPts val="500"/>
              </a:spcBef>
              <a:spcAft>
                <a:spcPts val="0"/>
              </a:spcAft>
              <a:buClr>
                <a:srgbClr val="003057"/>
              </a:buClr>
              <a:buSzPts val="1800"/>
              <a:buChar char="•"/>
              <a:defRPr/>
            </a:lvl3pPr>
            <a:lvl4pPr indent="-342900" lvl="3" marL="1828800" algn="l">
              <a:lnSpc>
                <a:spcPct val="90000"/>
              </a:lnSpc>
              <a:spcBef>
                <a:spcPts val="500"/>
              </a:spcBef>
              <a:spcAft>
                <a:spcPts val="0"/>
              </a:spcAft>
              <a:buClr>
                <a:srgbClr val="003057"/>
              </a:buClr>
              <a:buSzPts val="1800"/>
              <a:buChar char="•"/>
              <a:defRPr/>
            </a:lvl4pPr>
            <a:lvl5pPr indent="-342900" lvl="4" marL="2286000" algn="l">
              <a:lnSpc>
                <a:spcPct val="90000"/>
              </a:lnSpc>
              <a:spcBef>
                <a:spcPts val="500"/>
              </a:spcBef>
              <a:spcAft>
                <a:spcPts val="0"/>
              </a:spcAft>
              <a:buClr>
                <a:srgbClr val="003057"/>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 name="Google Shape;67;p34"/>
          <p:cNvSpPr txBox="1"/>
          <p:nvPr>
            <p:ph idx="10" type="dt"/>
          </p:nvPr>
        </p:nvSpPr>
        <p:spPr>
          <a:xfrm>
            <a:off x="1408329" y="6182540"/>
            <a:ext cx="154665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34"/>
          <p:cNvSpPr txBox="1"/>
          <p:nvPr>
            <p:ph idx="12" type="sldNum"/>
          </p:nvPr>
        </p:nvSpPr>
        <p:spPr>
          <a:xfrm>
            <a:off x="381000" y="6182540"/>
            <a:ext cx="916577"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9" name="Google Shape;69;p34"/>
          <p:cNvSpPr txBox="1"/>
          <p:nvPr>
            <p:ph type="title"/>
          </p:nvPr>
        </p:nvSpPr>
        <p:spPr>
          <a:xfrm>
            <a:off x="381000" y="200722"/>
            <a:ext cx="11430000" cy="101476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0" name="Shape 70"/>
        <p:cNvGrpSpPr/>
        <p:nvPr/>
      </p:nvGrpSpPr>
      <p:grpSpPr>
        <a:xfrm>
          <a:off x="0" y="0"/>
          <a:ext cx="0" cy="0"/>
          <a:chOff x="0" y="0"/>
          <a:chExt cx="0" cy="0"/>
        </a:xfrm>
      </p:grpSpPr>
      <p:sp>
        <p:nvSpPr>
          <p:cNvPr id="71" name="Google Shape;71;p36"/>
          <p:cNvSpPr txBox="1"/>
          <p:nvPr>
            <p:ph type="title"/>
          </p:nvPr>
        </p:nvSpPr>
        <p:spPr>
          <a:xfrm>
            <a:off x="381000" y="200722"/>
            <a:ext cx="11430000" cy="101476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36"/>
          <p:cNvSpPr txBox="1"/>
          <p:nvPr>
            <p:ph idx="1" type="body"/>
          </p:nvPr>
        </p:nvSpPr>
        <p:spPr>
          <a:xfrm>
            <a:off x="379048" y="1215483"/>
            <a:ext cx="5615353" cy="422565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003057"/>
              </a:buClr>
              <a:buSzPts val="1800"/>
              <a:buChar char="•"/>
              <a:defRPr/>
            </a:lvl1pPr>
            <a:lvl2pPr indent="-342900" lvl="1" marL="914400" algn="l">
              <a:lnSpc>
                <a:spcPct val="90000"/>
              </a:lnSpc>
              <a:spcBef>
                <a:spcPts val="500"/>
              </a:spcBef>
              <a:spcAft>
                <a:spcPts val="0"/>
              </a:spcAft>
              <a:buClr>
                <a:srgbClr val="003057"/>
              </a:buClr>
              <a:buSzPts val="1800"/>
              <a:buChar char="•"/>
              <a:defRPr/>
            </a:lvl2pPr>
            <a:lvl3pPr indent="-342900" lvl="2" marL="1371600" algn="l">
              <a:lnSpc>
                <a:spcPct val="90000"/>
              </a:lnSpc>
              <a:spcBef>
                <a:spcPts val="500"/>
              </a:spcBef>
              <a:spcAft>
                <a:spcPts val="0"/>
              </a:spcAft>
              <a:buClr>
                <a:srgbClr val="003057"/>
              </a:buClr>
              <a:buSzPts val="1800"/>
              <a:buChar char="•"/>
              <a:defRPr/>
            </a:lvl3pPr>
            <a:lvl4pPr indent="-342900" lvl="3" marL="1828800" algn="l">
              <a:lnSpc>
                <a:spcPct val="90000"/>
              </a:lnSpc>
              <a:spcBef>
                <a:spcPts val="500"/>
              </a:spcBef>
              <a:spcAft>
                <a:spcPts val="0"/>
              </a:spcAft>
              <a:buClr>
                <a:srgbClr val="003057"/>
              </a:buClr>
              <a:buSzPts val="1800"/>
              <a:buChar char="•"/>
              <a:defRPr/>
            </a:lvl4pPr>
            <a:lvl5pPr indent="-342900" lvl="4" marL="2286000" algn="l">
              <a:lnSpc>
                <a:spcPct val="90000"/>
              </a:lnSpc>
              <a:spcBef>
                <a:spcPts val="500"/>
              </a:spcBef>
              <a:spcAft>
                <a:spcPts val="0"/>
              </a:spcAft>
              <a:buClr>
                <a:srgbClr val="003057"/>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 name="Google Shape;73;p36"/>
          <p:cNvSpPr txBox="1"/>
          <p:nvPr>
            <p:ph idx="2" type="body"/>
          </p:nvPr>
        </p:nvSpPr>
        <p:spPr>
          <a:xfrm>
            <a:off x="6197600" y="1215483"/>
            <a:ext cx="5613400" cy="422565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003057"/>
              </a:buClr>
              <a:buSzPts val="1800"/>
              <a:buChar char="•"/>
              <a:defRPr/>
            </a:lvl1pPr>
            <a:lvl2pPr indent="-342900" lvl="1" marL="914400" algn="l">
              <a:lnSpc>
                <a:spcPct val="90000"/>
              </a:lnSpc>
              <a:spcBef>
                <a:spcPts val="500"/>
              </a:spcBef>
              <a:spcAft>
                <a:spcPts val="0"/>
              </a:spcAft>
              <a:buClr>
                <a:srgbClr val="003057"/>
              </a:buClr>
              <a:buSzPts val="1800"/>
              <a:buChar char="•"/>
              <a:defRPr/>
            </a:lvl2pPr>
            <a:lvl3pPr indent="-342900" lvl="2" marL="1371600" algn="l">
              <a:lnSpc>
                <a:spcPct val="90000"/>
              </a:lnSpc>
              <a:spcBef>
                <a:spcPts val="500"/>
              </a:spcBef>
              <a:spcAft>
                <a:spcPts val="0"/>
              </a:spcAft>
              <a:buClr>
                <a:srgbClr val="003057"/>
              </a:buClr>
              <a:buSzPts val="1800"/>
              <a:buChar char="•"/>
              <a:defRPr/>
            </a:lvl3pPr>
            <a:lvl4pPr indent="-342900" lvl="3" marL="1828800" algn="l">
              <a:lnSpc>
                <a:spcPct val="90000"/>
              </a:lnSpc>
              <a:spcBef>
                <a:spcPts val="500"/>
              </a:spcBef>
              <a:spcAft>
                <a:spcPts val="0"/>
              </a:spcAft>
              <a:buClr>
                <a:srgbClr val="003057"/>
              </a:buClr>
              <a:buSzPts val="1800"/>
              <a:buChar char="•"/>
              <a:defRPr/>
            </a:lvl4pPr>
            <a:lvl5pPr indent="-342900" lvl="4" marL="2286000" algn="l">
              <a:lnSpc>
                <a:spcPct val="90000"/>
              </a:lnSpc>
              <a:spcBef>
                <a:spcPts val="500"/>
              </a:spcBef>
              <a:spcAft>
                <a:spcPts val="0"/>
              </a:spcAft>
              <a:buClr>
                <a:srgbClr val="003057"/>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 name="Google Shape;74;p36"/>
          <p:cNvSpPr txBox="1"/>
          <p:nvPr>
            <p:ph idx="10" type="dt"/>
          </p:nvPr>
        </p:nvSpPr>
        <p:spPr>
          <a:xfrm>
            <a:off x="1408329" y="6182540"/>
            <a:ext cx="154665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36"/>
          <p:cNvSpPr txBox="1"/>
          <p:nvPr>
            <p:ph idx="12" type="sldNum"/>
          </p:nvPr>
        </p:nvSpPr>
        <p:spPr>
          <a:xfrm>
            <a:off x="381000" y="6182540"/>
            <a:ext cx="916577"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allery">
  <p:cSld name="Gallery">
    <p:spTree>
      <p:nvGrpSpPr>
        <p:cNvPr id="76" name="Shape 76"/>
        <p:cNvGrpSpPr/>
        <p:nvPr/>
      </p:nvGrpSpPr>
      <p:grpSpPr>
        <a:xfrm>
          <a:off x="0" y="0"/>
          <a:ext cx="0" cy="0"/>
          <a:chOff x="0" y="0"/>
          <a:chExt cx="0" cy="0"/>
        </a:xfrm>
      </p:grpSpPr>
      <p:sp>
        <p:nvSpPr>
          <p:cNvPr id="77" name="Google Shape;77;p37"/>
          <p:cNvSpPr txBox="1"/>
          <p:nvPr>
            <p:ph idx="10" type="dt"/>
          </p:nvPr>
        </p:nvSpPr>
        <p:spPr>
          <a:xfrm>
            <a:off x="1408329" y="6182540"/>
            <a:ext cx="154665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7"/>
          <p:cNvSpPr txBox="1"/>
          <p:nvPr>
            <p:ph idx="12" type="sldNum"/>
          </p:nvPr>
        </p:nvSpPr>
        <p:spPr>
          <a:xfrm>
            <a:off x="381000" y="6182540"/>
            <a:ext cx="916577"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79" name="Google Shape;79;p37"/>
          <p:cNvSpPr txBox="1"/>
          <p:nvPr>
            <p:ph type="title"/>
          </p:nvPr>
        </p:nvSpPr>
        <p:spPr>
          <a:xfrm>
            <a:off x="381000" y="200722"/>
            <a:ext cx="11430000" cy="101476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7"/>
          <p:cNvSpPr/>
          <p:nvPr>
            <p:ph idx="2" type="pic"/>
          </p:nvPr>
        </p:nvSpPr>
        <p:spPr>
          <a:xfrm>
            <a:off x="381000" y="1425402"/>
            <a:ext cx="3074469" cy="2081855"/>
          </a:xfrm>
          <a:prstGeom prst="rect">
            <a:avLst/>
          </a:prstGeom>
          <a:noFill/>
          <a:ln>
            <a:noFill/>
          </a:ln>
        </p:spPr>
      </p:sp>
      <p:sp>
        <p:nvSpPr>
          <p:cNvPr id="81" name="Google Shape;81;p37"/>
          <p:cNvSpPr/>
          <p:nvPr>
            <p:ph idx="3" type="pic"/>
          </p:nvPr>
        </p:nvSpPr>
        <p:spPr>
          <a:xfrm>
            <a:off x="3771394" y="1425402"/>
            <a:ext cx="3074469" cy="2081855"/>
          </a:xfrm>
          <a:prstGeom prst="rect">
            <a:avLst/>
          </a:prstGeom>
          <a:noFill/>
          <a:ln>
            <a:noFill/>
          </a:ln>
        </p:spPr>
      </p:sp>
      <p:sp>
        <p:nvSpPr>
          <p:cNvPr id="82" name="Google Shape;82;p37"/>
          <p:cNvSpPr/>
          <p:nvPr>
            <p:ph idx="4" type="pic"/>
          </p:nvPr>
        </p:nvSpPr>
        <p:spPr>
          <a:xfrm>
            <a:off x="7178140" y="1425402"/>
            <a:ext cx="3074469" cy="2081855"/>
          </a:xfrm>
          <a:prstGeom prst="rect">
            <a:avLst/>
          </a:prstGeom>
          <a:noFill/>
          <a:ln>
            <a:noFill/>
          </a:ln>
        </p:spPr>
      </p:sp>
      <p:sp>
        <p:nvSpPr>
          <p:cNvPr id="83" name="Google Shape;83;p37"/>
          <p:cNvSpPr/>
          <p:nvPr>
            <p:ph idx="5" type="pic"/>
          </p:nvPr>
        </p:nvSpPr>
        <p:spPr>
          <a:xfrm>
            <a:off x="381000" y="3772092"/>
            <a:ext cx="3074469" cy="2081855"/>
          </a:xfrm>
          <a:prstGeom prst="rect">
            <a:avLst/>
          </a:prstGeom>
          <a:noFill/>
          <a:ln>
            <a:noFill/>
          </a:ln>
        </p:spPr>
      </p:sp>
      <p:sp>
        <p:nvSpPr>
          <p:cNvPr id="84" name="Google Shape;84;p37"/>
          <p:cNvSpPr/>
          <p:nvPr>
            <p:ph idx="6" type="pic"/>
          </p:nvPr>
        </p:nvSpPr>
        <p:spPr>
          <a:xfrm>
            <a:off x="3771394" y="3772092"/>
            <a:ext cx="3074469" cy="2081855"/>
          </a:xfrm>
          <a:prstGeom prst="rect">
            <a:avLst/>
          </a:prstGeom>
          <a:noFill/>
          <a:ln>
            <a:noFill/>
          </a:ln>
        </p:spPr>
      </p:sp>
      <p:sp>
        <p:nvSpPr>
          <p:cNvPr id="85" name="Google Shape;85;p37"/>
          <p:cNvSpPr/>
          <p:nvPr>
            <p:ph idx="7" type="pic"/>
          </p:nvPr>
        </p:nvSpPr>
        <p:spPr>
          <a:xfrm>
            <a:off x="7178140" y="3772092"/>
            <a:ext cx="3074469" cy="2081855"/>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6" name="Shape 86"/>
        <p:cNvGrpSpPr/>
        <p:nvPr/>
      </p:nvGrpSpPr>
      <p:grpSpPr>
        <a:xfrm>
          <a:off x="0" y="0"/>
          <a:ext cx="0" cy="0"/>
          <a:chOff x="0" y="0"/>
          <a:chExt cx="0" cy="0"/>
        </a:xfrm>
      </p:grpSpPr>
      <p:sp>
        <p:nvSpPr>
          <p:cNvPr id="87" name="Google Shape;87;p38"/>
          <p:cNvSpPr txBox="1"/>
          <p:nvPr>
            <p:ph type="title"/>
          </p:nvPr>
        </p:nvSpPr>
        <p:spPr>
          <a:xfrm>
            <a:off x="381001" y="457200"/>
            <a:ext cx="393276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A7934B"/>
              </a:buClr>
              <a:buSzPts val="3200"/>
              <a:buFont typeface="Robot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38"/>
          <p:cNvSpPr/>
          <p:nvPr>
            <p:ph idx="2" type="pic"/>
          </p:nvPr>
        </p:nvSpPr>
        <p:spPr>
          <a:xfrm>
            <a:off x="4614203" y="457201"/>
            <a:ext cx="7196798" cy="4983934"/>
          </a:xfrm>
          <a:prstGeom prst="rect">
            <a:avLst/>
          </a:prstGeom>
          <a:noFill/>
          <a:ln>
            <a:noFill/>
          </a:ln>
        </p:spPr>
      </p:sp>
      <p:sp>
        <p:nvSpPr>
          <p:cNvPr id="89" name="Google Shape;89;p38"/>
          <p:cNvSpPr txBox="1"/>
          <p:nvPr>
            <p:ph idx="1" type="body"/>
          </p:nvPr>
        </p:nvSpPr>
        <p:spPr>
          <a:xfrm>
            <a:off x="381001" y="2274850"/>
            <a:ext cx="3932767" cy="3166286"/>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003057"/>
              </a:buClr>
              <a:buSzPts val="1600"/>
              <a:buNone/>
              <a:defRPr sz="1600"/>
            </a:lvl1pPr>
            <a:lvl2pPr indent="-228600" lvl="1" marL="914400" algn="l">
              <a:lnSpc>
                <a:spcPct val="90000"/>
              </a:lnSpc>
              <a:spcBef>
                <a:spcPts val="500"/>
              </a:spcBef>
              <a:spcAft>
                <a:spcPts val="0"/>
              </a:spcAft>
              <a:buClr>
                <a:srgbClr val="003057"/>
              </a:buClr>
              <a:buSzPts val="1400"/>
              <a:buNone/>
              <a:defRPr sz="1400"/>
            </a:lvl2pPr>
            <a:lvl3pPr indent="-228600" lvl="2" marL="1371600" algn="l">
              <a:lnSpc>
                <a:spcPct val="90000"/>
              </a:lnSpc>
              <a:spcBef>
                <a:spcPts val="500"/>
              </a:spcBef>
              <a:spcAft>
                <a:spcPts val="0"/>
              </a:spcAft>
              <a:buClr>
                <a:srgbClr val="003057"/>
              </a:buClr>
              <a:buSzPts val="1200"/>
              <a:buNone/>
              <a:defRPr sz="1200"/>
            </a:lvl3pPr>
            <a:lvl4pPr indent="-228600" lvl="3" marL="1828800" algn="l">
              <a:lnSpc>
                <a:spcPct val="90000"/>
              </a:lnSpc>
              <a:spcBef>
                <a:spcPts val="500"/>
              </a:spcBef>
              <a:spcAft>
                <a:spcPts val="0"/>
              </a:spcAft>
              <a:buClr>
                <a:srgbClr val="003057"/>
              </a:buClr>
              <a:buSzPts val="1000"/>
              <a:buNone/>
              <a:defRPr sz="1000"/>
            </a:lvl4pPr>
            <a:lvl5pPr indent="-228600" lvl="4" marL="2286000" algn="l">
              <a:lnSpc>
                <a:spcPct val="90000"/>
              </a:lnSpc>
              <a:spcBef>
                <a:spcPts val="500"/>
              </a:spcBef>
              <a:spcAft>
                <a:spcPts val="0"/>
              </a:spcAft>
              <a:buClr>
                <a:srgbClr val="003057"/>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0" name="Google Shape;90;p38"/>
          <p:cNvSpPr txBox="1"/>
          <p:nvPr>
            <p:ph idx="10" type="dt"/>
          </p:nvPr>
        </p:nvSpPr>
        <p:spPr>
          <a:xfrm>
            <a:off x="1408329" y="6182540"/>
            <a:ext cx="154665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8"/>
          <p:cNvSpPr txBox="1"/>
          <p:nvPr>
            <p:ph idx="12" type="sldNum"/>
          </p:nvPr>
        </p:nvSpPr>
        <p:spPr>
          <a:xfrm>
            <a:off x="381000" y="6182540"/>
            <a:ext cx="916577"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92" name="Shape 92"/>
        <p:cNvGrpSpPr/>
        <p:nvPr/>
      </p:nvGrpSpPr>
      <p:grpSpPr>
        <a:xfrm>
          <a:off x="0" y="0"/>
          <a:ext cx="0" cy="0"/>
          <a:chOff x="0" y="0"/>
          <a:chExt cx="0" cy="0"/>
        </a:xfrm>
      </p:grpSpPr>
      <p:sp>
        <p:nvSpPr>
          <p:cNvPr id="93" name="Google Shape;93;g29f5a92e613_2_89"/>
          <p:cNvSpPr txBox="1"/>
          <p:nvPr>
            <p:ph type="title"/>
          </p:nvPr>
        </p:nvSpPr>
        <p:spPr>
          <a:xfrm>
            <a:off x="2447108" y="1846217"/>
            <a:ext cx="8906700" cy="2595300"/>
          </a:xfrm>
          <a:prstGeom prst="rect">
            <a:avLst/>
          </a:prstGeom>
          <a:noFill/>
          <a:ln>
            <a:noFill/>
          </a:ln>
        </p:spPr>
        <p:txBody>
          <a:bodyPr anchorCtr="0" anchor="ctr" bIns="45700" lIns="91425" spcFirstLastPara="1" rIns="91425" wrap="square" tIns="45700">
            <a:normAutofit/>
          </a:bodyPr>
          <a:lstStyle>
            <a:lvl1pPr lvl="0" rtl="0" algn="l">
              <a:spcBef>
                <a:spcPts val="0"/>
              </a:spcBef>
              <a:spcAft>
                <a:spcPts val="0"/>
              </a:spcAft>
              <a:buClr>
                <a:schemeClr val="dk1"/>
              </a:buClr>
              <a:buSzPts val="19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4" name="Google Shape;94;g29f5a92e613_2_89"/>
          <p:cNvSpPr txBox="1"/>
          <p:nvPr>
            <p:ph idx="1" type="body"/>
          </p:nvPr>
        </p:nvSpPr>
        <p:spPr>
          <a:xfrm>
            <a:off x="2447108" y="4441370"/>
            <a:ext cx="8906700" cy="626100"/>
          </a:xfrm>
          <a:prstGeom prst="rect">
            <a:avLst/>
          </a:prstGeom>
          <a:noFill/>
          <a:ln>
            <a:noFill/>
          </a:ln>
        </p:spPr>
        <p:txBody>
          <a:bodyPr anchorCtr="0" anchor="t" bIns="45700" lIns="91425" spcFirstLastPara="1" rIns="91425" wrap="square" tIns="45700">
            <a:normAutofit/>
          </a:bodyPr>
          <a:lstStyle>
            <a:lvl1pPr indent="-349250" lvl="0" marL="457200" rtl="0" algn="l">
              <a:spcBef>
                <a:spcPts val="400"/>
              </a:spcBef>
              <a:spcAft>
                <a:spcPts val="0"/>
              </a:spcAft>
              <a:buClr>
                <a:srgbClr val="B3A369"/>
              </a:buClr>
              <a:buSzPts val="1900"/>
              <a:buChar char="•"/>
              <a:defRPr/>
            </a:lvl1pPr>
            <a:lvl2pPr indent="-349250" lvl="1" marL="914400" rtl="0" algn="l">
              <a:spcBef>
                <a:spcPts val="400"/>
              </a:spcBef>
              <a:spcAft>
                <a:spcPts val="0"/>
              </a:spcAft>
              <a:buClr>
                <a:schemeClr val="dk1"/>
              </a:buClr>
              <a:buSzPts val="1900"/>
              <a:buChar char="•"/>
              <a:defRPr/>
            </a:lvl2pPr>
            <a:lvl3pPr indent="-349250" lvl="2" marL="1371600" rtl="0" algn="l">
              <a:spcBef>
                <a:spcPts val="400"/>
              </a:spcBef>
              <a:spcAft>
                <a:spcPts val="0"/>
              </a:spcAft>
              <a:buClr>
                <a:schemeClr val="dk1"/>
              </a:buClr>
              <a:buSzPts val="1900"/>
              <a:buChar char="•"/>
              <a:defRPr/>
            </a:lvl3pPr>
            <a:lvl4pPr indent="-349250" lvl="3" marL="1828800" rtl="0" algn="l">
              <a:spcBef>
                <a:spcPts val="400"/>
              </a:spcBef>
              <a:spcAft>
                <a:spcPts val="0"/>
              </a:spcAft>
              <a:buClr>
                <a:schemeClr val="dk1"/>
              </a:buClr>
              <a:buSzPts val="1900"/>
              <a:buChar char="•"/>
              <a:defRPr/>
            </a:lvl4pPr>
            <a:lvl5pPr indent="-349250" lvl="4" marL="2286000" rtl="0" algn="l">
              <a:spcBef>
                <a:spcPts val="400"/>
              </a:spcBef>
              <a:spcAft>
                <a:spcPts val="0"/>
              </a:spcAft>
              <a:buClr>
                <a:schemeClr val="dk1"/>
              </a:buClr>
              <a:buSzPts val="1900"/>
              <a:buChar char="•"/>
              <a:defRPr/>
            </a:lvl5pPr>
            <a:lvl6pPr indent="-349250" lvl="5" marL="2743200" rtl="0" algn="l">
              <a:spcBef>
                <a:spcPts val="400"/>
              </a:spcBef>
              <a:spcAft>
                <a:spcPts val="0"/>
              </a:spcAft>
              <a:buClr>
                <a:schemeClr val="dk1"/>
              </a:buClr>
              <a:buSzPts val="1900"/>
              <a:buChar char="•"/>
              <a:defRPr/>
            </a:lvl6pPr>
            <a:lvl7pPr indent="-349250" lvl="6" marL="3200400" rtl="0" algn="l">
              <a:spcBef>
                <a:spcPts val="400"/>
              </a:spcBef>
              <a:spcAft>
                <a:spcPts val="0"/>
              </a:spcAft>
              <a:buClr>
                <a:schemeClr val="dk1"/>
              </a:buClr>
              <a:buSzPts val="1900"/>
              <a:buChar char="•"/>
              <a:defRPr/>
            </a:lvl7pPr>
            <a:lvl8pPr indent="-349250" lvl="7" marL="3657600" rtl="0" algn="l">
              <a:spcBef>
                <a:spcPts val="400"/>
              </a:spcBef>
              <a:spcAft>
                <a:spcPts val="0"/>
              </a:spcAft>
              <a:buClr>
                <a:schemeClr val="dk1"/>
              </a:buClr>
              <a:buSzPts val="1900"/>
              <a:buChar char="•"/>
              <a:defRPr/>
            </a:lvl8pPr>
            <a:lvl9pPr indent="-349250" lvl="8" marL="4114800" rtl="0" algn="l">
              <a:spcBef>
                <a:spcPts val="400"/>
              </a:spcBef>
              <a:spcAft>
                <a:spcPts val="0"/>
              </a:spcAft>
              <a:buClr>
                <a:schemeClr val="dk1"/>
              </a:buClr>
              <a:buSzPts val="19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ch Tower">
  <p:cSld name="Title - Tech Tower">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25"/>
          <p:cNvSpPr txBox="1"/>
          <p:nvPr>
            <p:ph type="title"/>
          </p:nvPr>
        </p:nvSpPr>
        <p:spPr>
          <a:xfrm>
            <a:off x="2447108" y="1846217"/>
            <a:ext cx="8906692" cy="259515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5"/>
          <p:cNvSpPr txBox="1"/>
          <p:nvPr>
            <p:ph idx="1" type="body"/>
          </p:nvPr>
        </p:nvSpPr>
        <p:spPr>
          <a:xfrm>
            <a:off x="2447108" y="4441370"/>
            <a:ext cx="8906692" cy="62593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Clr>
                <a:schemeClr val="dk1"/>
              </a:buClr>
              <a:buSzPts val="1800"/>
              <a:buNone/>
              <a:defRPr>
                <a:solidFill>
                  <a:schemeClr val="dk1"/>
                </a:solidFil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ull Photo">
  <p:cSld name="Title - Full Photo">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26"/>
          <p:cNvSpPr txBox="1"/>
          <p:nvPr>
            <p:ph type="title"/>
          </p:nvPr>
        </p:nvSpPr>
        <p:spPr>
          <a:xfrm>
            <a:off x="2447108" y="1846217"/>
            <a:ext cx="8906692" cy="259515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lt1"/>
              </a:buClr>
              <a:buSzPts val="6000"/>
              <a:buFont typeface="Roboto"/>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26"/>
          <p:cNvSpPr txBox="1"/>
          <p:nvPr>
            <p:ph idx="1" type="body"/>
          </p:nvPr>
        </p:nvSpPr>
        <p:spPr>
          <a:xfrm>
            <a:off x="2447108" y="4441370"/>
            <a:ext cx="8906692" cy="62593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Clr>
                <a:schemeClr val="lt1"/>
              </a:buClr>
              <a:buSzPts val="1800"/>
              <a:buNone/>
              <a:defRPr>
                <a:solidFill>
                  <a:schemeClr val="lt1"/>
                </a:solidFil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pic>
        <p:nvPicPr>
          <p:cNvPr id="22" name="Google Shape;22;p26"/>
          <p:cNvPicPr preferRelativeResize="0"/>
          <p:nvPr/>
        </p:nvPicPr>
        <p:blipFill rotWithShape="1">
          <a:blip r:embed="rId3">
            <a:alphaModFix/>
          </a:blip>
          <a:srcRect b="0" l="0" r="0" t="73770"/>
          <a:stretch/>
        </p:blipFill>
        <p:spPr>
          <a:xfrm>
            <a:off x="1" y="5059179"/>
            <a:ext cx="12191999" cy="179882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lain">
  <p:cSld name="Title - Plain">
    <p:bg>
      <p:bgPr>
        <a:blipFill>
          <a:blip r:embed="rId2">
            <a:alphaModFix/>
          </a:blip>
          <a:stretch>
            <a:fillRect/>
          </a:stretch>
        </a:blipFill>
      </p:bgPr>
    </p:bg>
    <p:spTree>
      <p:nvGrpSpPr>
        <p:cNvPr id="23" name="Shape 23"/>
        <p:cNvGrpSpPr/>
        <p:nvPr/>
      </p:nvGrpSpPr>
      <p:grpSpPr>
        <a:xfrm>
          <a:off x="0" y="0"/>
          <a:ext cx="0" cy="0"/>
          <a:chOff x="0" y="0"/>
          <a:chExt cx="0" cy="0"/>
        </a:xfrm>
      </p:grpSpPr>
      <p:sp>
        <p:nvSpPr>
          <p:cNvPr id="24" name="Google Shape;24;p27"/>
          <p:cNvSpPr txBox="1"/>
          <p:nvPr>
            <p:ph type="title"/>
          </p:nvPr>
        </p:nvSpPr>
        <p:spPr>
          <a:xfrm>
            <a:off x="2447108" y="1846217"/>
            <a:ext cx="8906692" cy="259515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27"/>
          <p:cNvSpPr txBox="1"/>
          <p:nvPr>
            <p:ph idx="1" type="body"/>
          </p:nvPr>
        </p:nvSpPr>
        <p:spPr>
          <a:xfrm>
            <a:off x="2447108" y="4441370"/>
            <a:ext cx="8906692" cy="62593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Clr>
                <a:schemeClr val="dk1"/>
              </a:buClr>
              <a:buSzPts val="1800"/>
              <a:buNone/>
              <a:defRPr>
                <a:solidFill>
                  <a:schemeClr val="dk1"/>
                </a:solidFil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Kendeda">
  <p:cSld name="Title - Kendeda">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33"/>
          <p:cNvSpPr txBox="1"/>
          <p:nvPr>
            <p:ph type="title"/>
          </p:nvPr>
        </p:nvSpPr>
        <p:spPr>
          <a:xfrm>
            <a:off x="2447108" y="1846217"/>
            <a:ext cx="8906692" cy="259515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33"/>
          <p:cNvSpPr txBox="1"/>
          <p:nvPr>
            <p:ph idx="1" type="body"/>
          </p:nvPr>
        </p:nvSpPr>
        <p:spPr>
          <a:xfrm>
            <a:off x="2447108" y="4441370"/>
            <a:ext cx="8906692" cy="62593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Clr>
                <a:schemeClr val="dk1"/>
              </a:buClr>
              <a:buSzPts val="1800"/>
              <a:buNone/>
              <a:defRPr>
                <a:solidFill>
                  <a:schemeClr val="dk1"/>
                </a:solidFil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Wreck">
  <p:cSld name="TItle - Wreck">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35"/>
          <p:cNvSpPr txBox="1"/>
          <p:nvPr>
            <p:ph type="title"/>
          </p:nvPr>
        </p:nvSpPr>
        <p:spPr>
          <a:xfrm>
            <a:off x="2447108" y="1846217"/>
            <a:ext cx="8906692" cy="259515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35"/>
          <p:cNvSpPr txBox="1"/>
          <p:nvPr>
            <p:ph idx="1" type="body"/>
          </p:nvPr>
        </p:nvSpPr>
        <p:spPr>
          <a:xfrm>
            <a:off x="2447108" y="4441370"/>
            <a:ext cx="8906692" cy="62593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Clr>
                <a:schemeClr val="dk1"/>
              </a:buClr>
              <a:buSzPts val="1800"/>
              <a:buNone/>
              <a:defRPr>
                <a:solidFill>
                  <a:schemeClr val="dk1"/>
                </a:solidFill>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2" name="Shape 32"/>
        <p:cNvGrpSpPr/>
        <p:nvPr/>
      </p:nvGrpSpPr>
      <p:grpSpPr>
        <a:xfrm>
          <a:off x="0" y="0"/>
          <a:ext cx="0" cy="0"/>
          <a:chOff x="0" y="0"/>
          <a:chExt cx="0" cy="0"/>
        </a:xfrm>
      </p:grpSpPr>
      <p:sp>
        <p:nvSpPr>
          <p:cNvPr id="33" name="Google Shape;33;g29f5a92e613_2_166"/>
          <p:cNvSpPr txBox="1"/>
          <p:nvPr>
            <p:ph idx="1" type="body"/>
          </p:nvPr>
        </p:nvSpPr>
        <p:spPr>
          <a:xfrm>
            <a:off x="381000" y="1215485"/>
            <a:ext cx="11430000" cy="42255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100"/>
              </a:spcBef>
              <a:spcAft>
                <a:spcPts val="0"/>
              </a:spcAft>
              <a:buClr>
                <a:srgbClr val="003057"/>
              </a:buClr>
              <a:buSzPts val="1900"/>
              <a:buNone/>
              <a:defRPr/>
            </a:lvl1pPr>
            <a:lvl2pPr indent="-349250" lvl="1" marL="914400" rtl="0" algn="l">
              <a:lnSpc>
                <a:spcPct val="90000"/>
              </a:lnSpc>
              <a:spcBef>
                <a:spcPts val="500"/>
              </a:spcBef>
              <a:spcAft>
                <a:spcPts val="0"/>
              </a:spcAft>
              <a:buClr>
                <a:srgbClr val="003057"/>
              </a:buClr>
              <a:buSzPts val="1900"/>
              <a:buChar char="–"/>
              <a:defRPr/>
            </a:lvl2pPr>
            <a:lvl3pPr indent="-349250" lvl="2" marL="1371600" rtl="0" algn="l">
              <a:lnSpc>
                <a:spcPct val="90000"/>
              </a:lnSpc>
              <a:spcBef>
                <a:spcPts val="500"/>
              </a:spcBef>
              <a:spcAft>
                <a:spcPts val="0"/>
              </a:spcAft>
              <a:buClr>
                <a:srgbClr val="003057"/>
              </a:buClr>
              <a:buSzPts val="1900"/>
              <a:buChar char="•"/>
              <a:defRPr/>
            </a:lvl3pPr>
            <a:lvl4pPr indent="-349250" lvl="3" marL="1828800" rtl="0" algn="l">
              <a:lnSpc>
                <a:spcPct val="90000"/>
              </a:lnSpc>
              <a:spcBef>
                <a:spcPts val="500"/>
              </a:spcBef>
              <a:spcAft>
                <a:spcPts val="0"/>
              </a:spcAft>
              <a:buClr>
                <a:srgbClr val="003057"/>
              </a:buClr>
              <a:buSzPts val="1900"/>
              <a:buChar char="–"/>
              <a:defRPr/>
            </a:lvl4pPr>
            <a:lvl5pPr indent="-349250" lvl="4" marL="2286000" rtl="0" algn="l">
              <a:lnSpc>
                <a:spcPct val="90000"/>
              </a:lnSpc>
              <a:spcBef>
                <a:spcPts val="500"/>
              </a:spcBef>
              <a:spcAft>
                <a:spcPts val="0"/>
              </a:spcAft>
              <a:buClr>
                <a:srgbClr val="003057"/>
              </a:buClr>
              <a:buSzPts val="1900"/>
              <a:buChar char="»"/>
              <a:defRPr/>
            </a:lvl5pPr>
            <a:lvl6pPr indent="-349250" lvl="5" marL="2743200" rtl="0" algn="l">
              <a:lnSpc>
                <a:spcPct val="90000"/>
              </a:lnSpc>
              <a:spcBef>
                <a:spcPts val="500"/>
              </a:spcBef>
              <a:spcAft>
                <a:spcPts val="0"/>
              </a:spcAft>
              <a:buClr>
                <a:schemeClr val="dk1"/>
              </a:buClr>
              <a:buSzPts val="1900"/>
              <a:buChar char="•"/>
              <a:defRPr/>
            </a:lvl6pPr>
            <a:lvl7pPr indent="-349250" lvl="6" marL="3200400" rtl="0" algn="l">
              <a:lnSpc>
                <a:spcPct val="90000"/>
              </a:lnSpc>
              <a:spcBef>
                <a:spcPts val="500"/>
              </a:spcBef>
              <a:spcAft>
                <a:spcPts val="0"/>
              </a:spcAft>
              <a:buClr>
                <a:schemeClr val="dk1"/>
              </a:buClr>
              <a:buSzPts val="1900"/>
              <a:buChar char="•"/>
              <a:defRPr/>
            </a:lvl7pPr>
            <a:lvl8pPr indent="-349250" lvl="7" marL="3657600" rtl="0" algn="l">
              <a:lnSpc>
                <a:spcPct val="90000"/>
              </a:lnSpc>
              <a:spcBef>
                <a:spcPts val="500"/>
              </a:spcBef>
              <a:spcAft>
                <a:spcPts val="0"/>
              </a:spcAft>
              <a:buClr>
                <a:schemeClr val="dk1"/>
              </a:buClr>
              <a:buSzPts val="1900"/>
              <a:buChar char="•"/>
              <a:defRPr/>
            </a:lvl8pPr>
            <a:lvl9pPr indent="-349250" lvl="8" marL="4114800" rtl="0" algn="l">
              <a:lnSpc>
                <a:spcPct val="90000"/>
              </a:lnSpc>
              <a:spcBef>
                <a:spcPts val="500"/>
              </a:spcBef>
              <a:spcAft>
                <a:spcPts val="0"/>
              </a:spcAft>
              <a:buClr>
                <a:schemeClr val="dk1"/>
              </a:buClr>
              <a:buSzPts val="1900"/>
              <a:buChar char="•"/>
              <a:defRPr/>
            </a:lvl9pPr>
          </a:lstStyle>
          <a:p/>
        </p:txBody>
      </p:sp>
      <p:sp>
        <p:nvSpPr>
          <p:cNvPr id="34" name="Google Shape;34;g29f5a92e613_2_166"/>
          <p:cNvSpPr txBox="1"/>
          <p:nvPr>
            <p:ph idx="10" type="dt"/>
          </p:nvPr>
        </p:nvSpPr>
        <p:spPr>
          <a:xfrm>
            <a:off x="1408329" y="6182540"/>
            <a:ext cx="15468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900"/>
              <a:buNone/>
              <a:defRPr sz="1900"/>
            </a:lvl1pPr>
            <a:lvl2pPr lvl="1" rtl="0" algn="l">
              <a:spcBef>
                <a:spcPts val="0"/>
              </a:spcBef>
              <a:spcAft>
                <a:spcPts val="0"/>
              </a:spcAft>
              <a:buSzPts val="1900"/>
              <a:buNone/>
              <a:defRPr sz="1900"/>
            </a:lvl2pPr>
            <a:lvl3pPr lvl="2" rtl="0" algn="l">
              <a:spcBef>
                <a:spcPts val="0"/>
              </a:spcBef>
              <a:spcAft>
                <a:spcPts val="0"/>
              </a:spcAft>
              <a:buSzPts val="1900"/>
              <a:buNone/>
              <a:defRPr sz="1900"/>
            </a:lvl3pPr>
            <a:lvl4pPr lvl="3" rtl="0" algn="l">
              <a:spcBef>
                <a:spcPts val="0"/>
              </a:spcBef>
              <a:spcAft>
                <a:spcPts val="0"/>
              </a:spcAft>
              <a:buSzPts val="1900"/>
              <a:buNone/>
              <a:defRPr sz="1900"/>
            </a:lvl4pPr>
            <a:lvl5pPr lvl="4" rtl="0" algn="l">
              <a:spcBef>
                <a:spcPts val="0"/>
              </a:spcBef>
              <a:spcAft>
                <a:spcPts val="0"/>
              </a:spcAft>
              <a:buSzPts val="1900"/>
              <a:buNone/>
              <a:defRPr sz="1900"/>
            </a:lvl5pPr>
            <a:lvl6pPr lvl="5" rtl="0" algn="l">
              <a:spcBef>
                <a:spcPts val="0"/>
              </a:spcBef>
              <a:spcAft>
                <a:spcPts val="0"/>
              </a:spcAft>
              <a:buSzPts val="1900"/>
              <a:buNone/>
              <a:defRPr sz="1900"/>
            </a:lvl6pPr>
            <a:lvl7pPr lvl="6" rtl="0" algn="l">
              <a:spcBef>
                <a:spcPts val="0"/>
              </a:spcBef>
              <a:spcAft>
                <a:spcPts val="0"/>
              </a:spcAft>
              <a:buSzPts val="1900"/>
              <a:buNone/>
              <a:defRPr sz="1900"/>
            </a:lvl7pPr>
            <a:lvl8pPr lvl="7" rtl="0" algn="l">
              <a:spcBef>
                <a:spcPts val="0"/>
              </a:spcBef>
              <a:spcAft>
                <a:spcPts val="0"/>
              </a:spcAft>
              <a:buSzPts val="1900"/>
              <a:buNone/>
              <a:defRPr sz="1900"/>
            </a:lvl8pPr>
            <a:lvl9pPr lvl="8" rtl="0" algn="l">
              <a:spcBef>
                <a:spcPts val="0"/>
              </a:spcBef>
              <a:spcAft>
                <a:spcPts val="0"/>
              </a:spcAft>
              <a:buSzPts val="1900"/>
              <a:buNone/>
              <a:defRPr sz="1900"/>
            </a:lvl9pPr>
          </a:lstStyle>
          <a:p/>
        </p:txBody>
      </p:sp>
      <p:sp>
        <p:nvSpPr>
          <p:cNvPr id="35" name="Google Shape;35;g29f5a92e613_2_166"/>
          <p:cNvSpPr txBox="1"/>
          <p:nvPr>
            <p:ph idx="12" type="sldNum"/>
          </p:nvPr>
        </p:nvSpPr>
        <p:spPr>
          <a:xfrm>
            <a:off x="381000" y="6182540"/>
            <a:ext cx="916500" cy="365100"/>
          </a:xfrm>
          <a:prstGeom prst="rect">
            <a:avLst/>
          </a:prstGeom>
          <a:noFill/>
          <a:ln>
            <a:noFill/>
          </a:ln>
        </p:spPr>
        <p:txBody>
          <a:bodyPr anchorCtr="0" anchor="ctr" bIns="45700" lIns="91425" spcFirstLastPara="1" rIns="91425" wrap="square" tIns="45700">
            <a:noAutofit/>
          </a:bodyPr>
          <a:lstStyle>
            <a:lvl1pPr indent="0" lvl="0" marL="0" rtl="0" algn="l">
              <a:spcBef>
                <a:spcPts val="0"/>
              </a:spcBef>
              <a:buNone/>
              <a:defRPr sz="1900"/>
            </a:lvl1pPr>
            <a:lvl2pPr indent="0" lvl="1" marL="0" rtl="0" algn="l">
              <a:spcBef>
                <a:spcPts val="0"/>
              </a:spcBef>
              <a:buNone/>
              <a:defRPr sz="1900"/>
            </a:lvl2pPr>
            <a:lvl3pPr indent="0" lvl="2" marL="0" rtl="0" algn="l">
              <a:spcBef>
                <a:spcPts val="0"/>
              </a:spcBef>
              <a:buNone/>
              <a:defRPr sz="1900"/>
            </a:lvl3pPr>
            <a:lvl4pPr indent="0" lvl="3" marL="0" rtl="0" algn="l">
              <a:spcBef>
                <a:spcPts val="0"/>
              </a:spcBef>
              <a:buNone/>
              <a:defRPr sz="1900"/>
            </a:lvl4pPr>
            <a:lvl5pPr indent="0" lvl="4" marL="0" rtl="0" algn="l">
              <a:spcBef>
                <a:spcPts val="0"/>
              </a:spcBef>
              <a:buNone/>
              <a:defRPr sz="1900"/>
            </a:lvl5pPr>
            <a:lvl6pPr indent="0" lvl="5" marL="0" rtl="0" algn="l">
              <a:spcBef>
                <a:spcPts val="0"/>
              </a:spcBef>
              <a:buNone/>
              <a:defRPr sz="1900"/>
            </a:lvl6pPr>
            <a:lvl7pPr indent="0" lvl="6" marL="0" rtl="0" algn="l">
              <a:spcBef>
                <a:spcPts val="0"/>
              </a:spcBef>
              <a:buNone/>
              <a:defRPr sz="1900"/>
            </a:lvl7pPr>
            <a:lvl8pPr indent="0" lvl="7" marL="0" rtl="0" algn="l">
              <a:spcBef>
                <a:spcPts val="0"/>
              </a:spcBef>
              <a:buNone/>
              <a:defRPr sz="1900"/>
            </a:lvl8pPr>
            <a:lvl9pPr indent="0" lvl="8" marL="0" rtl="0" algn="l">
              <a:spcBef>
                <a:spcPts val="0"/>
              </a:spcBef>
              <a:buNone/>
              <a:defRPr sz="1900"/>
            </a:lvl9pPr>
          </a:lstStyle>
          <a:p>
            <a:pPr indent="0" lvl="0" marL="0" rtl="0" algn="l">
              <a:spcBef>
                <a:spcPts val="0"/>
              </a:spcBef>
              <a:spcAft>
                <a:spcPts val="0"/>
              </a:spcAft>
              <a:buNone/>
            </a:pPr>
            <a:fld id="{00000000-1234-1234-1234-123412341234}" type="slidenum">
              <a:rPr lang="en-US"/>
              <a:t>‹#›</a:t>
            </a:fld>
            <a:endParaRPr/>
          </a:p>
        </p:txBody>
      </p:sp>
      <p:sp>
        <p:nvSpPr>
          <p:cNvPr id="36" name="Google Shape;36;g29f5a92e613_2_166"/>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rgbClr val="A7934B"/>
              </a:buClr>
              <a:buSzPts val="19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42" name="Shape 42"/>
        <p:cNvGrpSpPr/>
        <p:nvPr/>
      </p:nvGrpSpPr>
      <p:grpSpPr>
        <a:xfrm>
          <a:off x="0" y="0"/>
          <a:ext cx="0" cy="0"/>
          <a:chOff x="0" y="0"/>
          <a:chExt cx="0" cy="0"/>
        </a:xfrm>
      </p:grpSpPr>
      <p:sp>
        <p:nvSpPr>
          <p:cNvPr id="43" name="Google Shape;43;p29"/>
          <p:cNvSpPr txBox="1"/>
          <p:nvPr>
            <p:ph idx="1" type="body"/>
          </p:nvPr>
        </p:nvSpPr>
        <p:spPr>
          <a:xfrm>
            <a:off x="381000" y="1215485"/>
            <a:ext cx="11429999" cy="422565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003057"/>
              </a:buClr>
              <a:buSzPts val="1800"/>
              <a:buChar char="•"/>
              <a:defRPr/>
            </a:lvl1pPr>
            <a:lvl2pPr indent="-342900" lvl="1" marL="914400" algn="l">
              <a:lnSpc>
                <a:spcPct val="90000"/>
              </a:lnSpc>
              <a:spcBef>
                <a:spcPts val="500"/>
              </a:spcBef>
              <a:spcAft>
                <a:spcPts val="0"/>
              </a:spcAft>
              <a:buClr>
                <a:srgbClr val="003057"/>
              </a:buClr>
              <a:buSzPts val="1800"/>
              <a:buChar char="•"/>
              <a:defRPr/>
            </a:lvl2pPr>
            <a:lvl3pPr indent="-342900" lvl="2" marL="1371600" algn="l">
              <a:lnSpc>
                <a:spcPct val="90000"/>
              </a:lnSpc>
              <a:spcBef>
                <a:spcPts val="500"/>
              </a:spcBef>
              <a:spcAft>
                <a:spcPts val="0"/>
              </a:spcAft>
              <a:buClr>
                <a:srgbClr val="003057"/>
              </a:buClr>
              <a:buSzPts val="1800"/>
              <a:buChar char="•"/>
              <a:defRPr/>
            </a:lvl3pPr>
            <a:lvl4pPr indent="-342900" lvl="3" marL="1828800" algn="l">
              <a:lnSpc>
                <a:spcPct val="90000"/>
              </a:lnSpc>
              <a:spcBef>
                <a:spcPts val="500"/>
              </a:spcBef>
              <a:spcAft>
                <a:spcPts val="0"/>
              </a:spcAft>
              <a:buClr>
                <a:srgbClr val="003057"/>
              </a:buClr>
              <a:buSzPts val="1800"/>
              <a:buChar char="•"/>
              <a:defRPr/>
            </a:lvl4pPr>
            <a:lvl5pPr indent="-342900" lvl="4" marL="2286000" algn="l">
              <a:lnSpc>
                <a:spcPct val="90000"/>
              </a:lnSpc>
              <a:spcBef>
                <a:spcPts val="500"/>
              </a:spcBef>
              <a:spcAft>
                <a:spcPts val="0"/>
              </a:spcAft>
              <a:buClr>
                <a:srgbClr val="003057"/>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9"/>
          <p:cNvSpPr txBox="1"/>
          <p:nvPr>
            <p:ph idx="10" type="dt"/>
          </p:nvPr>
        </p:nvSpPr>
        <p:spPr>
          <a:xfrm>
            <a:off x="1408329" y="6182540"/>
            <a:ext cx="154665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9"/>
          <p:cNvSpPr txBox="1"/>
          <p:nvPr>
            <p:ph idx="12" type="sldNum"/>
          </p:nvPr>
        </p:nvSpPr>
        <p:spPr>
          <a:xfrm>
            <a:off x="381000" y="6182540"/>
            <a:ext cx="916577"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6" name="Google Shape;46;p29"/>
          <p:cNvSpPr txBox="1"/>
          <p:nvPr>
            <p:ph type="title"/>
          </p:nvPr>
        </p:nvSpPr>
        <p:spPr>
          <a:xfrm>
            <a:off x="381000" y="200722"/>
            <a:ext cx="11430000" cy="101476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7" name="Shape 47"/>
        <p:cNvGrpSpPr/>
        <p:nvPr/>
      </p:nvGrpSpPr>
      <p:grpSpPr>
        <a:xfrm>
          <a:off x="0" y="0"/>
          <a:ext cx="0" cy="0"/>
          <a:chOff x="0" y="0"/>
          <a:chExt cx="0" cy="0"/>
        </a:xfrm>
      </p:grpSpPr>
      <p:sp>
        <p:nvSpPr>
          <p:cNvPr id="48" name="Google Shape;48;p30"/>
          <p:cNvSpPr txBox="1"/>
          <p:nvPr>
            <p:ph type="title"/>
          </p:nvPr>
        </p:nvSpPr>
        <p:spPr>
          <a:xfrm>
            <a:off x="381001" y="457200"/>
            <a:ext cx="393276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A7934B"/>
              </a:buClr>
              <a:buSzPts val="3200"/>
              <a:buFont typeface="Robot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30"/>
          <p:cNvSpPr txBox="1"/>
          <p:nvPr>
            <p:ph idx="1" type="body"/>
          </p:nvPr>
        </p:nvSpPr>
        <p:spPr>
          <a:xfrm>
            <a:off x="4642338" y="457201"/>
            <a:ext cx="7168663" cy="5403850"/>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rgbClr val="003057"/>
              </a:buClr>
              <a:buSzPts val="3200"/>
              <a:buChar char="•"/>
              <a:defRPr sz="3200"/>
            </a:lvl1pPr>
            <a:lvl2pPr indent="-406400" lvl="1" marL="914400" algn="l">
              <a:lnSpc>
                <a:spcPct val="90000"/>
              </a:lnSpc>
              <a:spcBef>
                <a:spcPts val="500"/>
              </a:spcBef>
              <a:spcAft>
                <a:spcPts val="0"/>
              </a:spcAft>
              <a:buClr>
                <a:srgbClr val="003057"/>
              </a:buClr>
              <a:buSzPts val="2800"/>
              <a:buChar char="•"/>
              <a:defRPr sz="2800"/>
            </a:lvl2pPr>
            <a:lvl3pPr indent="-381000" lvl="2" marL="1371600" algn="l">
              <a:lnSpc>
                <a:spcPct val="90000"/>
              </a:lnSpc>
              <a:spcBef>
                <a:spcPts val="500"/>
              </a:spcBef>
              <a:spcAft>
                <a:spcPts val="0"/>
              </a:spcAft>
              <a:buClr>
                <a:srgbClr val="003057"/>
              </a:buClr>
              <a:buSzPts val="2400"/>
              <a:buChar char="•"/>
              <a:defRPr sz="2400"/>
            </a:lvl3pPr>
            <a:lvl4pPr indent="-355600" lvl="3" marL="1828800" algn="l">
              <a:lnSpc>
                <a:spcPct val="90000"/>
              </a:lnSpc>
              <a:spcBef>
                <a:spcPts val="500"/>
              </a:spcBef>
              <a:spcAft>
                <a:spcPts val="0"/>
              </a:spcAft>
              <a:buClr>
                <a:srgbClr val="003057"/>
              </a:buClr>
              <a:buSzPts val="2000"/>
              <a:buChar char="•"/>
              <a:defRPr sz="2000"/>
            </a:lvl4pPr>
            <a:lvl5pPr indent="-355600" lvl="4" marL="2286000" algn="l">
              <a:lnSpc>
                <a:spcPct val="90000"/>
              </a:lnSpc>
              <a:spcBef>
                <a:spcPts val="500"/>
              </a:spcBef>
              <a:spcAft>
                <a:spcPts val="0"/>
              </a:spcAft>
              <a:buClr>
                <a:srgbClr val="003057"/>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0" name="Google Shape;50;p30"/>
          <p:cNvSpPr txBox="1"/>
          <p:nvPr>
            <p:ph idx="2" type="body"/>
          </p:nvPr>
        </p:nvSpPr>
        <p:spPr>
          <a:xfrm>
            <a:off x="381001" y="2274849"/>
            <a:ext cx="3932767" cy="359413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003057"/>
              </a:buClr>
              <a:buSzPts val="1600"/>
              <a:buNone/>
              <a:defRPr sz="1600"/>
            </a:lvl1pPr>
            <a:lvl2pPr indent="-228600" lvl="1" marL="914400" algn="l">
              <a:lnSpc>
                <a:spcPct val="90000"/>
              </a:lnSpc>
              <a:spcBef>
                <a:spcPts val="500"/>
              </a:spcBef>
              <a:spcAft>
                <a:spcPts val="0"/>
              </a:spcAft>
              <a:buClr>
                <a:srgbClr val="003057"/>
              </a:buClr>
              <a:buSzPts val="1400"/>
              <a:buNone/>
              <a:defRPr sz="1400"/>
            </a:lvl2pPr>
            <a:lvl3pPr indent="-228600" lvl="2" marL="1371600" algn="l">
              <a:lnSpc>
                <a:spcPct val="90000"/>
              </a:lnSpc>
              <a:spcBef>
                <a:spcPts val="500"/>
              </a:spcBef>
              <a:spcAft>
                <a:spcPts val="0"/>
              </a:spcAft>
              <a:buClr>
                <a:srgbClr val="003057"/>
              </a:buClr>
              <a:buSzPts val="1200"/>
              <a:buNone/>
              <a:defRPr sz="1200"/>
            </a:lvl3pPr>
            <a:lvl4pPr indent="-228600" lvl="3" marL="1828800" algn="l">
              <a:lnSpc>
                <a:spcPct val="90000"/>
              </a:lnSpc>
              <a:spcBef>
                <a:spcPts val="500"/>
              </a:spcBef>
              <a:spcAft>
                <a:spcPts val="0"/>
              </a:spcAft>
              <a:buClr>
                <a:srgbClr val="003057"/>
              </a:buClr>
              <a:buSzPts val="1000"/>
              <a:buNone/>
              <a:defRPr sz="1000"/>
            </a:lvl4pPr>
            <a:lvl5pPr indent="-228600" lvl="4" marL="2286000" algn="l">
              <a:lnSpc>
                <a:spcPct val="90000"/>
              </a:lnSpc>
              <a:spcBef>
                <a:spcPts val="500"/>
              </a:spcBef>
              <a:spcAft>
                <a:spcPts val="0"/>
              </a:spcAft>
              <a:buClr>
                <a:srgbClr val="003057"/>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1" name="Google Shape;51;p30"/>
          <p:cNvSpPr txBox="1"/>
          <p:nvPr>
            <p:ph idx="10" type="dt"/>
          </p:nvPr>
        </p:nvSpPr>
        <p:spPr>
          <a:xfrm>
            <a:off x="1408329" y="6182540"/>
            <a:ext cx="154665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0"/>
          <p:cNvSpPr txBox="1"/>
          <p:nvPr>
            <p:ph idx="12" type="sldNum"/>
          </p:nvPr>
        </p:nvSpPr>
        <p:spPr>
          <a:xfrm>
            <a:off x="381000" y="6182540"/>
            <a:ext cx="916577"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11" Type="http://schemas.openxmlformats.org/officeDocument/2006/relationships/theme" Target="../theme/theme3.xml"/><Relationship Id="rId10" Type="http://schemas.openxmlformats.org/officeDocument/2006/relationships/slideLayout" Target="../slideLayouts/slideLayout16.xml"/><Relationship Id="rId9" Type="http://schemas.openxmlformats.org/officeDocument/2006/relationships/slideLayout" Target="../slideLayouts/slideLayout15.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23"/>
          <p:cNvSpPr txBox="1"/>
          <p:nvPr/>
        </p:nvSpPr>
        <p:spPr>
          <a:xfrm>
            <a:off x="2447108" y="1680753"/>
            <a:ext cx="8682445" cy="2760617"/>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rgbClr val="003057"/>
              </a:buClr>
              <a:buSzPts val="6000"/>
              <a:buFont typeface="Roboto"/>
              <a:buNone/>
            </a:pPr>
            <a:r>
              <a:t/>
            </a:r>
            <a:endParaRPr b="1" i="0" sz="6000" u="none" cap="none" strike="noStrike">
              <a:solidFill>
                <a:srgbClr val="003057"/>
              </a:solidFill>
              <a:latin typeface="Roboto"/>
              <a:ea typeface="Roboto"/>
              <a:cs typeface="Roboto"/>
              <a:sym typeface="Roboto"/>
            </a:endParaRPr>
          </a:p>
        </p:txBody>
      </p:sp>
      <p:sp>
        <p:nvSpPr>
          <p:cNvPr id="11" name="Google Shape;11;p23"/>
          <p:cNvSpPr txBox="1"/>
          <p:nvPr>
            <p:ph type="title"/>
          </p:nvPr>
        </p:nvSpPr>
        <p:spPr>
          <a:xfrm>
            <a:off x="2447108" y="1846217"/>
            <a:ext cx="8906692" cy="2595153"/>
          </a:xfrm>
          <a:prstGeom prst="rect">
            <a:avLst/>
          </a:prstGeom>
          <a:noFill/>
          <a:ln>
            <a:noFill/>
          </a:ln>
        </p:spPr>
        <p:txBody>
          <a:bodyPr anchorCtr="0" anchor="ctr" bIns="45700" lIns="91425" spcFirstLastPara="1" rIns="91425" wrap="square" tIns="45700">
            <a:normAutofit/>
          </a:bodyPr>
          <a:lstStyle>
            <a:lvl1pPr lvl="0" marR="0" rtl="0" algn="l">
              <a:spcBef>
                <a:spcPts val="0"/>
              </a:spcBef>
              <a:spcAft>
                <a:spcPts val="0"/>
              </a:spcAft>
              <a:buClr>
                <a:schemeClr val="dk1"/>
              </a:buClr>
              <a:buSzPts val="6000"/>
              <a:buFont typeface="Roboto"/>
              <a:buNone/>
              <a:defRPr b="1" i="0" sz="6000" u="none" cap="none" strike="noStrike">
                <a:solidFill>
                  <a:schemeClr val="dk1"/>
                </a:solidFill>
                <a:latin typeface="Roboto"/>
                <a:ea typeface="Roboto"/>
                <a:cs typeface="Roboto"/>
                <a:sym typeface="Robo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23"/>
          <p:cNvSpPr txBox="1"/>
          <p:nvPr>
            <p:ph idx="1" type="body"/>
          </p:nvPr>
        </p:nvSpPr>
        <p:spPr>
          <a:xfrm>
            <a:off x="2447108" y="4441370"/>
            <a:ext cx="8906692" cy="625930"/>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360"/>
              </a:spcBef>
              <a:spcAft>
                <a:spcPts val="0"/>
              </a:spcAft>
              <a:buClr>
                <a:srgbClr val="B3A369"/>
              </a:buClr>
              <a:buSzPts val="1800"/>
              <a:buFont typeface="Arial"/>
              <a:buNone/>
              <a:defRPr b="0" i="0" sz="1800" u="none" cap="none" strike="noStrike">
                <a:solidFill>
                  <a:srgbClr val="B3A369"/>
                </a:solidFill>
                <a:latin typeface="Arial"/>
                <a:ea typeface="Arial"/>
                <a:cs typeface="Arial"/>
                <a:sym typeface="Arial"/>
              </a:defRPr>
            </a:lvl1pPr>
            <a:lvl2pPr indent="-361950" lvl="1" marL="914400" marR="0" rtl="0" algn="l">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2pPr>
            <a:lvl3pPr indent="-342900" lvl="2" marL="1371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23850" lvl="3" marL="1828800" marR="0" rtl="0" algn="l">
              <a:spcBef>
                <a:spcPts val="3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4pPr>
            <a:lvl5pPr indent="-323850" lvl="4" marL="2286000" marR="0" rtl="0" algn="l">
              <a:spcBef>
                <a:spcPts val="3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37" name="Shape 37"/>
        <p:cNvGrpSpPr/>
        <p:nvPr/>
      </p:nvGrpSpPr>
      <p:grpSpPr>
        <a:xfrm>
          <a:off x="0" y="0"/>
          <a:ext cx="0" cy="0"/>
          <a:chOff x="0" y="0"/>
          <a:chExt cx="0" cy="0"/>
        </a:xfrm>
      </p:grpSpPr>
      <p:sp>
        <p:nvSpPr>
          <p:cNvPr id="38" name="Google Shape;38;p28"/>
          <p:cNvSpPr txBox="1"/>
          <p:nvPr>
            <p:ph type="title"/>
          </p:nvPr>
        </p:nvSpPr>
        <p:spPr>
          <a:xfrm>
            <a:off x="381000" y="200722"/>
            <a:ext cx="11430000" cy="1014761"/>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A7934B"/>
              </a:buClr>
              <a:buSzPts val="3600"/>
              <a:buFont typeface="Roboto"/>
              <a:buNone/>
              <a:defRPr b="1" i="0" sz="3600" u="none" cap="none" strike="noStrike">
                <a:solidFill>
                  <a:srgbClr val="A7934B"/>
                </a:solidFill>
                <a:latin typeface="Roboto"/>
                <a:ea typeface="Roboto"/>
                <a:cs typeface="Roboto"/>
                <a:sym typeface="Robo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9" name="Google Shape;39;p28"/>
          <p:cNvSpPr txBox="1"/>
          <p:nvPr>
            <p:ph idx="1" type="body"/>
          </p:nvPr>
        </p:nvSpPr>
        <p:spPr>
          <a:xfrm>
            <a:off x="381000" y="1215485"/>
            <a:ext cx="11429999" cy="4225650"/>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90000"/>
              </a:lnSpc>
              <a:spcBef>
                <a:spcPts val="1000"/>
              </a:spcBef>
              <a:spcAft>
                <a:spcPts val="0"/>
              </a:spcAft>
              <a:buClr>
                <a:srgbClr val="003057"/>
              </a:buClr>
              <a:buSzPts val="2400"/>
              <a:buFont typeface="Arial"/>
              <a:buChar char="•"/>
              <a:defRPr b="0" i="0" sz="2400" u="none" cap="none" strike="noStrike">
                <a:solidFill>
                  <a:srgbClr val="003057"/>
                </a:solidFill>
                <a:latin typeface="Roboto"/>
                <a:ea typeface="Roboto"/>
                <a:cs typeface="Roboto"/>
                <a:sym typeface="Roboto"/>
              </a:defRPr>
            </a:lvl1pPr>
            <a:lvl2pPr indent="-355600" lvl="1" marL="914400" marR="0" rtl="0" algn="l">
              <a:lnSpc>
                <a:spcPct val="90000"/>
              </a:lnSpc>
              <a:spcBef>
                <a:spcPts val="500"/>
              </a:spcBef>
              <a:spcAft>
                <a:spcPts val="0"/>
              </a:spcAft>
              <a:buClr>
                <a:srgbClr val="003057"/>
              </a:buClr>
              <a:buSzPts val="2000"/>
              <a:buFont typeface="Arial"/>
              <a:buChar char="•"/>
              <a:defRPr b="0" i="0" sz="2000" u="none" cap="none" strike="noStrike">
                <a:solidFill>
                  <a:srgbClr val="003057"/>
                </a:solidFill>
                <a:latin typeface="Roboto"/>
                <a:ea typeface="Roboto"/>
                <a:cs typeface="Roboto"/>
                <a:sym typeface="Roboto"/>
              </a:defRPr>
            </a:lvl2pPr>
            <a:lvl3pPr indent="-342900" lvl="2" marL="1371600" marR="0" rtl="0" algn="l">
              <a:lnSpc>
                <a:spcPct val="90000"/>
              </a:lnSpc>
              <a:spcBef>
                <a:spcPts val="500"/>
              </a:spcBef>
              <a:spcAft>
                <a:spcPts val="0"/>
              </a:spcAft>
              <a:buClr>
                <a:srgbClr val="003057"/>
              </a:buClr>
              <a:buSzPts val="1800"/>
              <a:buFont typeface="Arial"/>
              <a:buChar char="•"/>
              <a:defRPr b="0" i="0" sz="1800" u="none" cap="none" strike="noStrike">
                <a:solidFill>
                  <a:srgbClr val="003057"/>
                </a:solidFill>
                <a:latin typeface="Roboto"/>
                <a:ea typeface="Roboto"/>
                <a:cs typeface="Roboto"/>
                <a:sym typeface="Roboto"/>
              </a:defRPr>
            </a:lvl3pPr>
            <a:lvl4pPr indent="-317500" lvl="3" marL="1828800" marR="0" rtl="0" algn="l">
              <a:lnSpc>
                <a:spcPct val="90000"/>
              </a:lnSpc>
              <a:spcBef>
                <a:spcPts val="500"/>
              </a:spcBef>
              <a:spcAft>
                <a:spcPts val="0"/>
              </a:spcAft>
              <a:buClr>
                <a:srgbClr val="003057"/>
              </a:buClr>
              <a:buSzPts val="1400"/>
              <a:buFont typeface="Arial"/>
              <a:buChar char="•"/>
              <a:defRPr b="0" i="0" sz="1400" u="none" cap="none" strike="noStrike">
                <a:solidFill>
                  <a:srgbClr val="003057"/>
                </a:solidFill>
                <a:latin typeface="Roboto"/>
                <a:ea typeface="Roboto"/>
                <a:cs typeface="Roboto"/>
                <a:sym typeface="Roboto"/>
              </a:defRPr>
            </a:lvl4pPr>
            <a:lvl5pPr indent="-298450" lvl="4" marL="2286000" marR="0" rtl="0" algn="l">
              <a:lnSpc>
                <a:spcPct val="90000"/>
              </a:lnSpc>
              <a:spcBef>
                <a:spcPts val="500"/>
              </a:spcBef>
              <a:spcAft>
                <a:spcPts val="0"/>
              </a:spcAft>
              <a:buClr>
                <a:srgbClr val="003057"/>
              </a:buClr>
              <a:buSzPts val="1100"/>
              <a:buFont typeface="Arial"/>
              <a:buChar char="•"/>
              <a:defRPr b="0" i="0" sz="1100" u="none" cap="none" strike="noStrike">
                <a:solidFill>
                  <a:srgbClr val="003057"/>
                </a:solidFill>
                <a:latin typeface="Roboto"/>
                <a:ea typeface="Roboto"/>
                <a:cs typeface="Roboto"/>
                <a:sym typeface="Robo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0" name="Google Shape;40;p28"/>
          <p:cNvSpPr txBox="1"/>
          <p:nvPr>
            <p:ph idx="10" type="dt"/>
          </p:nvPr>
        </p:nvSpPr>
        <p:spPr>
          <a:xfrm>
            <a:off x="1408329" y="6182540"/>
            <a:ext cx="1546654"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C98"/>
                </a:solidFill>
                <a:latin typeface="Roboto"/>
                <a:ea typeface="Roboto"/>
                <a:cs typeface="Roboto"/>
                <a:sym typeface="Roboto"/>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1" name="Google Shape;41;p28"/>
          <p:cNvSpPr txBox="1"/>
          <p:nvPr>
            <p:ph idx="12" type="sldNum"/>
          </p:nvPr>
        </p:nvSpPr>
        <p:spPr>
          <a:xfrm>
            <a:off x="381000" y="6182540"/>
            <a:ext cx="916577" cy="365125"/>
          </a:xfrm>
          <a:prstGeom prst="rect">
            <a:avLst/>
          </a:prstGeom>
          <a:noFill/>
          <a:ln>
            <a:noFill/>
          </a:ln>
        </p:spPr>
        <p:txBody>
          <a:bodyPr anchorCtr="0" anchor="ctr" bIns="45700" lIns="91425" spcFirstLastPara="1" rIns="91425" wrap="square" tIns="45700">
            <a:noAutofit/>
          </a:bodyPr>
          <a:lstStyle>
            <a:lvl1pPr indent="0" lvl="0" marL="0" marR="0" rtl="0" algn="l">
              <a:spcBef>
                <a:spcPts val="0"/>
              </a:spcBef>
              <a:buNone/>
              <a:defRPr b="0" i="0" sz="1200" u="none" cap="none" strike="noStrike">
                <a:solidFill>
                  <a:srgbClr val="888C98"/>
                </a:solidFill>
                <a:latin typeface="Roboto"/>
                <a:ea typeface="Roboto"/>
                <a:cs typeface="Roboto"/>
                <a:sym typeface="Roboto"/>
              </a:defRPr>
            </a:lvl1pPr>
            <a:lvl2pPr indent="0" lvl="1" marL="0" marR="0" rtl="0" algn="l">
              <a:spcBef>
                <a:spcPts val="0"/>
              </a:spcBef>
              <a:buNone/>
              <a:defRPr b="0" i="0" sz="1200" u="none" cap="none" strike="noStrike">
                <a:solidFill>
                  <a:srgbClr val="888C98"/>
                </a:solidFill>
                <a:latin typeface="Roboto"/>
                <a:ea typeface="Roboto"/>
                <a:cs typeface="Roboto"/>
                <a:sym typeface="Roboto"/>
              </a:defRPr>
            </a:lvl2pPr>
            <a:lvl3pPr indent="0" lvl="2" marL="0" marR="0" rtl="0" algn="l">
              <a:spcBef>
                <a:spcPts val="0"/>
              </a:spcBef>
              <a:buNone/>
              <a:defRPr b="0" i="0" sz="1200" u="none" cap="none" strike="noStrike">
                <a:solidFill>
                  <a:srgbClr val="888C98"/>
                </a:solidFill>
                <a:latin typeface="Roboto"/>
                <a:ea typeface="Roboto"/>
                <a:cs typeface="Roboto"/>
                <a:sym typeface="Roboto"/>
              </a:defRPr>
            </a:lvl3pPr>
            <a:lvl4pPr indent="0" lvl="3" marL="0" marR="0" rtl="0" algn="l">
              <a:spcBef>
                <a:spcPts val="0"/>
              </a:spcBef>
              <a:buNone/>
              <a:defRPr b="0" i="0" sz="1200" u="none" cap="none" strike="noStrike">
                <a:solidFill>
                  <a:srgbClr val="888C98"/>
                </a:solidFill>
                <a:latin typeface="Roboto"/>
                <a:ea typeface="Roboto"/>
                <a:cs typeface="Roboto"/>
                <a:sym typeface="Roboto"/>
              </a:defRPr>
            </a:lvl4pPr>
            <a:lvl5pPr indent="0" lvl="4" marL="0" marR="0" rtl="0" algn="l">
              <a:spcBef>
                <a:spcPts val="0"/>
              </a:spcBef>
              <a:buNone/>
              <a:defRPr b="0" i="0" sz="1200" u="none" cap="none" strike="noStrike">
                <a:solidFill>
                  <a:srgbClr val="888C98"/>
                </a:solidFill>
                <a:latin typeface="Roboto"/>
                <a:ea typeface="Roboto"/>
                <a:cs typeface="Roboto"/>
                <a:sym typeface="Roboto"/>
              </a:defRPr>
            </a:lvl5pPr>
            <a:lvl6pPr indent="0" lvl="5" marL="0" marR="0" rtl="0" algn="l">
              <a:spcBef>
                <a:spcPts val="0"/>
              </a:spcBef>
              <a:buNone/>
              <a:defRPr b="0" i="0" sz="1200" u="none" cap="none" strike="noStrike">
                <a:solidFill>
                  <a:srgbClr val="888C98"/>
                </a:solidFill>
                <a:latin typeface="Roboto"/>
                <a:ea typeface="Roboto"/>
                <a:cs typeface="Roboto"/>
                <a:sym typeface="Roboto"/>
              </a:defRPr>
            </a:lvl6pPr>
            <a:lvl7pPr indent="0" lvl="6" marL="0" marR="0" rtl="0" algn="l">
              <a:spcBef>
                <a:spcPts val="0"/>
              </a:spcBef>
              <a:buNone/>
              <a:defRPr b="0" i="0" sz="1200" u="none" cap="none" strike="noStrike">
                <a:solidFill>
                  <a:srgbClr val="888C98"/>
                </a:solidFill>
                <a:latin typeface="Roboto"/>
                <a:ea typeface="Roboto"/>
                <a:cs typeface="Roboto"/>
                <a:sym typeface="Roboto"/>
              </a:defRPr>
            </a:lvl7pPr>
            <a:lvl8pPr indent="0" lvl="7" marL="0" marR="0" rtl="0" algn="l">
              <a:spcBef>
                <a:spcPts val="0"/>
              </a:spcBef>
              <a:buNone/>
              <a:defRPr b="0" i="0" sz="1200" u="none" cap="none" strike="noStrike">
                <a:solidFill>
                  <a:srgbClr val="888C98"/>
                </a:solidFill>
                <a:latin typeface="Roboto"/>
                <a:ea typeface="Roboto"/>
                <a:cs typeface="Roboto"/>
                <a:sym typeface="Roboto"/>
              </a:defRPr>
            </a:lvl8pPr>
            <a:lvl9pPr indent="0" lvl="8" marL="0" marR="0" rtl="0" algn="l">
              <a:spcBef>
                <a:spcPts val="0"/>
              </a:spcBef>
              <a:buNone/>
              <a:defRPr b="0" i="0" sz="1200" u="none" cap="none" strike="noStrike">
                <a:solidFill>
                  <a:srgbClr val="888C98"/>
                </a:solidFill>
                <a:latin typeface="Roboto"/>
                <a:ea typeface="Roboto"/>
                <a:cs typeface="Roboto"/>
                <a:sym typeface="Roboto"/>
              </a:defRPr>
            </a:lvl9pPr>
          </a:lstStyle>
          <a:p>
            <a:pPr indent="0" lvl="0" marL="0" rtl="0" algn="l">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hyperlink" Target="https://www.kaggle.com/datasets/yasserh/twitter-tweets-sentiment-dataset" TargetMode="External"/><Relationship Id="rId4" Type="http://schemas.openxmlformats.org/officeDocument/2006/relationships/hyperlink" Target="https://www.kaggle.com/datasets/datatattle/covid-19-nlp-text-classification/data"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
          <p:cNvSpPr txBox="1"/>
          <p:nvPr>
            <p:ph type="title"/>
          </p:nvPr>
        </p:nvSpPr>
        <p:spPr>
          <a:xfrm>
            <a:off x="1959425" y="1968150"/>
            <a:ext cx="9595500" cy="2595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6000"/>
              <a:buFont typeface="Roboto"/>
              <a:buNone/>
            </a:pPr>
            <a:r>
              <a:rPr lang="en-US" sz="4800"/>
              <a:t>Using LLMs for Generating Tweet Data in Sentiment Analysis</a:t>
            </a:r>
            <a:endParaRPr sz="4800"/>
          </a:p>
        </p:txBody>
      </p:sp>
      <p:sp>
        <p:nvSpPr>
          <p:cNvPr id="100" name="Google Shape;100;p1"/>
          <p:cNvSpPr txBox="1"/>
          <p:nvPr>
            <p:ph idx="1" type="body"/>
          </p:nvPr>
        </p:nvSpPr>
        <p:spPr>
          <a:xfrm>
            <a:off x="1959425" y="4441379"/>
            <a:ext cx="9017100" cy="1112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B3A369"/>
              </a:buClr>
              <a:buSzPts val="1800"/>
              <a:buNone/>
            </a:pPr>
            <a:r>
              <a:rPr b="1" lang="en-US" sz="3000"/>
              <a:t>Presentation by Xianle Feng, Xinhan Yang, Haijiao Tao, Haorui Wang</a:t>
            </a:r>
            <a:endParaRPr b="1" sz="3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29f5a92e613_9_6"/>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Dataset Diversity</a:t>
            </a:r>
            <a:endParaRPr/>
          </a:p>
        </p:txBody>
      </p:sp>
      <p:graphicFrame>
        <p:nvGraphicFramePr>
          <p:cNvPr id="187" name="Google Shape;187;g29f5a92e613_9_6"/>
          <p:cNvGraphicFramePr/>
          <p:nvPr/>
        </p:nvGraphicFramePr>
        <p:xfrm>
          <a:off x="1635113" y="1880988"/>
          <a:ext cx="3000000" cy="3000000"/>
        </p:xfrm>
        <a:graphic>
          <a:graphicData uri="http://schemas.openxmlformats.org/drawingml/2006/table">
            <a:tbl>
              <a:tblPr>
                <a:noFill/>
                <a:tableStyleId>{F9F16455-0DA4-4A02-A07A-092876CB25BA}</a:tableStyleId>
              </a:tblPr>
              <a:tblGrid>
                <a:gridCol w="2923050"/>
                <a:gridCol w="1339175"/>
                <a:gridCol w="1553175"/>
                <a:gridCol w="1553175"/>
                <a:gridCol w="1553175"/>
              </a:tblGrid>
              <a:tr h="430500">
                <a:tc rowSpan="2">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Method</a:t>
                      </a:r>
                      <a:endParaRPr b="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gridSpan="2">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twitter</a:t>
                      </a:r>
                      <a:endParaRPr b="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covid-19</a:t>
                      </a:r>
                      <a:endParaRPr b="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430500">
                <a:tc vMerge="1"/>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In-label </a:t>
                      </a:r>
                      <a:r>
                        <a:rPr lang="en-US" sz="1600">
                          <a:latin typeface="Times New Roman"/>
                          <a:ea typeface="Times New Roman"/>
                          <a:cs typeface="Times New Roman"/>
                          <a:sym typeface="Times New Roman"/>
                        </a:rPr>
                        <a:t>APS</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APS</a:t>
                      </a:r>
                      <a:endParaRPr sz="1600">
                        <a:latin typeface="Times New Roman"/>
                        <a:ea typeface="Times New Roman"/>
                        <a:cs typeface="Times New Roman"/>
                        <a:sym typeface="Times New Roma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In-label </a:t>
                      </a:r>
                      <a:r>
                        <a:rPr lang="en-US" sz="1600">
                          <a:latin typeface="Times New Roman"/>
                          <a:ea typeface="Times New Roman"/>
                          <a:cs typeface="Times New Roman"/>
                          <a:sym typeface="Times New Roman"/>
                        </a:rPr>
                        <a:t>APS</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APS</a:t>
                      </a:r>
                      <a:endParaRPr sz="1600">
                        <a:latin typeface="Times New Roman"/>
                        <a:ea typeface="Times New Roman"/>
                        <a:cs typeface="Times New Roman"/>
                        <a:sym typeface="Times New Roma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i="1" lang="en-US" sz="1600">
                          <a:latin typeface="Times New Roman"/>
                          <a:ea typeface="Times New Roman"/>
                          <a:cs typeface="Times New Roman"/>
                          <a:sym typeface="Times New Roman"/>
                        </a:rPr>
                        <a:t>Original</a:t>
                      </a:r>
                      <a:endParaRPr i="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i="1" lang="en-US" sz="1600">
                          <a:latin typeface="Times New Roman"/>
                          <a:ea typeface="Times New Roman"/>
                          <a:cs typeface="Times New Roman"/>
                          <a:sym typeface="Times New Roman"/>
                        </a:rPr>
                        <a:t>0.127</a:t>
                      </a:r>
                      <a:endParaRPr i="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i="1" lang="en-US" sz="1600">
                          <a:latin typeface="Times New Roman"/>
                          <a:ea typeface="Times New Roman"/>
                          <a:cs typeface="Times New Roman"/>
                          <a:sym typeface="Times New Roman"/>
                        </a:rPr>
                        <a:t>0.119</a:t>
                      </a:r>
                      <a:endParaRPr i="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i="1" lang="en-US" sz="1600">
                          <a:latin typeface="Times New Roman"/>
                          <a:ea typeface="Times New Roman"/>
                          <a:cs typeface="Times New Roman"/>
                          <a:sym typeface="Times New Roman"/>
                        </a:rPr>
                        <a:t>0.313</a:t>
                      </a:r>
                      <a:endParaRPr i="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i="1" lang="en-US" sz="1600">
                          <a:latin typeface="Times New Roman"/>
                          <a:ea typeface="Times New Roman"/>
                          <a:cs typeface="Times New Roman"/>
                          <a:sym typeface="Times New Roman"/>
                        </a:rPr>
                        <a:t>0.308</a:t>
                      </a:r>
                      <a:endParaRPr i="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S</a:t>
                      </a:r>
                      <a:r>
                        <a:rPr lang="en-US" sz="1600">
                          <a:latin typeface="Times New Roman"/>
                          <a:ea typeface="Times New Roman"/>
                          <a:cs typeface="Times New Roman"/>
                          <a:sym typeface="Times New Roman"/>
                        </a:rPr>
                        <a:t>imple Prompt</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0.181</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600">
                          <a:solidFill>
                            <a:srgbClr val="EA4335"/>
                          </a:solidFill>
                          <a:latin typeface="Times New Roman"/>
                          <a:ea typeface="Times New Roman"/>
                          <a:cs typeface="Times New Roman"/>
                          <a:sym typeface="Times New Roman"/>
                        </a:rPr>
                        <a:t>0.141</a:t>
                      </a:r>
                      <a:endParaRPr b="1" sz="1600">
                        <a:solidFill>
                          <a:srgbClr val="EA4335"/>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0.358</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0.342</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L</a:t>
                      </a:r>
                      <a:r>
                        <a:rPr lang="en-US" sz="1600">
                          <a:latin typeface="Times New Roman"/>
                          <a:ea typeface="Times New Roman"/>
                          <a:cs typeface="Times New Roman"/>
                          <a:sym typeface="Times New Roman"/>
                        </a:rPr>
                        <a:t>abel-B</a:t>
                      </a:r>
                      <a:r>
                        <a:rPr lang="en-US" sz="1600">
                          <a:latin typeface="Times New Roman"/>
                          <a:ea typeface="Times New Roman"/>
                          <a:cs typeface="Times New Roman"/>
                          <a:sym typeface="Times New Roman"/>
                        </a:rPr>
                        <a:t>ased</a:t>
                      </a:r>
                      <a:r>
                        <a:rPr lang="en-US" sz="1600">
                          <a:latin typeface="Times New Roman"/>
                          <a:ea typeface="Times New Roman"/>
                          <a:cs typeface="Times New Roman"/>
                          <a:sym typeface="Times New Roman"/>
                        </a:rPr>
                        <a:t> Prompt</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0.195</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0.156</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0.383</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0.363</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F</a:t>
                      </a:r>
                      <a:r>
                        <a:rPr lang="en-US" sz="1600">
                          <a:latin typeface="Times New Roman"/>
                          <a:ea typeface="Times New Roman"/>
                          <a:cs typeface="Times New Roman"/>
                          <a:sym typeface="Times New Roman"/>
                        </a:rPr>
                        <a:t>act-Imagination by LLM</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600">
                          <a:solidFill>
                            <a:srgbClr val="EA4335"/>
                          </a:solidFill>
                          <a:latin typeface="Times New Roman"/>
                          <a:ea typeface="Times New Roman"/>
                          <a:cs typeface="Times New Roman"/>
                          <a:sym typeface="Times New Roman"/>
                        </a:rPr>
                        <a:t>0.180</a:t>
                      </a:r>
                      <a:endParaRPr b="1" sz="1600">
                        <a:solidFill>
                          <a:srgbClr val="EA4335"/>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0.145</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0.353</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0.335</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Fact-Imagination by Human</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0.185</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0.142</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600">
                          <a:solidFill>
                            <a:srgbClr val="EA4335"/>
                          </a:solidFill>
                          <a:latin typeface="Times New Roman"/>
                          <a:ea typeface="Times New Roman"/>
                          <a:cs typeface="Times New Roman"/>
                          <a:sym typeface="Times New Roman"/>
                        </a:rPr>
                        <a:t>0.332</a:t>
                      </a:r>
                      <a:endParaRPr b="1" sz="1600">
                        <a:solidFill>
                          <a:srgbClr val="EA4335"/>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600">
                          <a:solidFill>
                            <a:srgbClr val="EA4335"/>
                          </a:solidFill>
                          <a:latin typeface="Times New Roman"/>
                          <a:ea typeface="Times New Roman"/>
                          <a:cs typeface="Times New Roman"/>
                          <a:sym typeface="Times New Roman"/>
                        </a:rPr>
                        <a:t>0.306</a:t>
                      </a:r>
                      <a:endParaRPr b="1" sz="1600">
                        <a:solidFill>
                          <a:srgbClr val="EA4335"/>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88" name="Google Shape;188;g29f5a92e613_9_6"/>
          <p:cNvSpPr txBox="1"/>
          <p:nvPr/>
        </p:nvSpPr>
        <p:spPr>
          <a:xfrm>
            <a:off x="381000" y="1215625"/>
            <a:ext cx="9892200" cy="492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2000">
                <a:solidFill>
                  <a:srgbClr val="0F0F0F"/>
                </a:solidFill>
                <a:highlight>
                  <a:srgbClr val="FFFFFF"/>
                </a:highlight>
                <a:latin typeface="Roboto"/>
                <a:ea typeface="Roboto"/>
                <a:cs typeface="Roboto"/>
                <a:sym typeface="Roboto"/>
              </a:rPr>
              <a:t>M</a:t>
            </a:r>
            <a:r>
              <a:rPr lang="en-US" sz="2000">
                <a:solidFill>
                  <a:srgbClr val="0F0F0F"/>
                </a:solidFill>
                <a:highlight>
                  <a:srgbClr val="FFFFFF"/>
                </a:highlight>
                <a:latin typeface="Roboto"/>
                <a:ea typeface="Roboto"/>
                <a:cs typeface="Roboto"/>
                <a:sym typeface="Roboto"/>
              </a:rPr>
              <a:t>easuring the diversity of datasets: </a:t>
            </a:r>
            <a:r>
              <a:rPr lang="en-US" sz="2000">
                <a:solidFill>
                  <a:srgbClr val="0F0F0F"/>
                </a:solidFill>
                <a:highlight>
                  <a:srgbClr val="FFFFFF"/>
                </a:highlight>
                <a:latin typeface="Roboto"/>
                <a:ea typeface="Roboto"/>
                <a:cs typeface="Roboto"/>
                <a:sym typeface="Roboto"/>
              </a:rPr>
              <a:t>Average Pairwise Similarity (APS)</a:t>
            </a:r>
            <a:endParaRPr sz="2000">
              <a:solidFill>
                <a:srgbClr val="0F0F0F"/>
              </a:solidFill>
              <a:highlight>
                <a:srgbClr val="FFFFFF"/>
              </a:highlight>
              <a:latin typeface="Roboto"/>
              <a:ea typeface="Roboto"/>
              <a:cs typeface="Roboto"/>
              <a:sym typeface="Roboto"/>
            </a:endParaRPr>
          </a:p>
        </p:txBody>
      </p:sp>
      <p:sp>
        <p:nvSpPr>
          <p:cNvPr id="189" name="Google Shape;189;g29f5a92e613_9_6"/>
          <p:cNvSpPr txBox="1"/>
          <p:nvPr/>
        </p:nvSpPr>
        <p:spPr>
          <a:xfrm>
            <a:off x="381000" y="5224125"/>
            <a:ext cx="9892200" cy="1877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2000">
                <a:solidFill>
                  <a:srgbClr val="0F0F0F"/>
                </a:solidFill>
                <a:highlight>
                  <a:srgbClr val="FFFFFF"/>
                </a:highlight>
                <a:latin typeface="Roboto"/>
                <a:ea typeface="Roboto"/>
                <a:cs typeface="Roboto"/>
                <a:sym typeface="Roboto"/>
              </a:rPr>
              <a:t>Data augmentation by LLM reduces the diversity of datasets</a:t>
            </a:r>
            <a:endParaRPr sz="2000">
              <a:solidFill>
                <a:srgbClr val="0F0F0F"/>
              </a:solidFill>
              <a:highlight>
                <a:srgbClr val="FFFFFF"/>
              </a:highlight>
              <a:latin typeface="Roboto"/>
              <a:ea typeface="Roboto"/>
              <a:cs typeface="Roboto"/>
              <a:sym typeface="Roboto"/>
            </a:endParaRPr>
          </a:p>
          <a:p>
            <a:pPr indent="0" lvl="0" marL="0" rtl="0" algn="l">
              <a:lnSpc>
                <a:spcPct val="150000"/>
              </a:lnSpc>
              <a:spcBef>
                <a:spcPts val="0"/>
              </a:spcBef>
              <a:spcAft>
                <a:spcPts val="0"/>
              </a:spcAft>
              <a:buNone/>
            </a:pPr>
            <a:r>
              <a:rPr lang="en-US" sz="2000">
                <a:solidFill>
                  <a:srgbClr val="0F0F0F"/>
                </a:solidFill>
                <a:highlight>
                  <a:srgbClr val="FFFFFF"/>
                </a:highlight>
                <a:latin typeface="Roboto"/>
                <a:ea typeface="Roboto"/>
                <a:cs typeface="Roboto"/>
                <a:sym typeface="Roboto"/>
              </a:rPr>
              <a:t>Fact-Imagination prompts usually yield higher diversity</a:t>
            </a:r>
            <a:endParaRPr sz="2000">
              <a:solidFill>
                <a:srgbClr val="0F0F0F"/>
              </a:solidFill>
              <a:highlight>
                <a:srgbClr val="FFFFFF"/>
              </a:highlight>
              <a:latin typeface="Roboto"/>
              <a:ea typeface="Roboto"/>
              <a:cs typeface="Roboto"/>
              <a:sym typeface="Roboto"/>
            </a:endParaRPr>
          </a:p>
          <a:p>
            <a:pPr indent="0" lvl="0" marL="0" rtl="0" algn="l">
              <a:lnSpc>
                <a:spcPct val="150000"/>
              </a:lnSpc>
              <a:spcBef>
                <a:spcPts val="0"/>
              </a:spcBef>
              <a:spcAft>
                <a:spcPts val="0"/>
              </a:spcAft>
              <a:buNone/>
            </a:pPr>
            <a:r>
              <a:rPr lang="en-US" sz="2000">
                <a:solidFill>
                  <a:srgbClr val="0F0F0F"/>
                </a:solidFill>
                <a:highlight>
                  <a:schemeClr val="lt1"/>
                </a:highlight>
                <a:latin typeface="Roboto"/>
                <a:ea typeface="Roboto"/>
                <a:cs typeface="Roboto"/>
                <a:sym typeface="Roboto"/>
              </a:rPr>
              <a:t>L</a:t>
            </a:r>
            <a:r>
              <a:rPr lang="en-US" sz="2000">
                <a:solidFill>
                  <a:srgbClr val="0F0F0F"/>
                </a:solidFill>
                <a:highlight>
                  <a:schemeClr val="lt1"/>
                </a:highlight>
                <a:latin typeface="Roboto"/>
                <a:ea typeface="Roboto"/>
                <a:cs typeface="Roboto"/>
                <a:sym typeface="Roboto"/>
              </a:rPr>
              <a:t>abel-based prompt has low sample diversity</a:t>
            </a:r>
            <a:endParaRPr sz="2000">
              <a:solidFill>
                <a:srgbClr val="0F0F0F"/>
              </a:solidFill>
              <a:highlight>
                <a:schemeClr val="lt1"/>
              </a:highlight>
              <a:latin typeface="Roboto"/>
              <a:ea typeface="Roboto"/>
              <a:cs typeface="Roboto"/>
              <a:sym typeface="Roboto"/>
            </a:endParaRPr>
          </a:p>
          <a:p>
            <a:pPr indent="0" lvl="0" marL="0" rtl="0" algn="l">
              <a:lnSpc>
                <a:spcPct val="150000"/>
              </a:lnSpc>
              <a:spcBef>
                <a:spcPts val="0"/>
              </a:spcBef>
              <a:spcAft>
                <a:spcPts val="0"/>
              </a:spcAft>
              <a:buNone/>
            </a:pPr>
            <a:r>
              <a:t/>
            </a:r>
            <a:endParaRPr sz="2000">
              <a:solidFill>
                <a:srgbClr val="0F0F0F"/>
              </a:solidFill>
              <a:highlight>
                <a:srgbClr val="FFFFFF"/>
              </a:highlight>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29f5a92e613_9_43"/>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A7934B"/>
              </a:buClr>
              <a:buSzPts val="3600"/>
              <a:buFont typeface="Roboto"/>
              <a:buNone/>
            </a:pPr>
            <a:r>
              <a:rPr lang="en-US"/>
              <a:t>Dataset Diversity</a:t>
            </a:r>
            <a:endParaRPr/>
          </a:p>
        </p:txBody>
      </p:sp>
      <p:graphicFrame>
        <p:nvGraphicFramePr>
          <p:cNvPr id="195" name="Google Shape;195;g29f5a92e613_9_43"/>
          <p:cNvGraphicFramePr/>
          <p:nvPr/>
        </p:nvGraphicFramePr>
        <p:xfrm>
          <a:off x="1066588" y="1920688"/>
          <a:ext cx="3000000" cy="3000000"/>
        </p:xfrm>
        <a:graphic>
          <a:graphicData uri="http://schemas.openxmlformats.org/drawingml/2006/table">
            <a:tbl>
              <a:tblPr>
                <a:noFill/>
                <a:tableStyleId>{F9F16455-0DA4-4A02-A07A-092876CB25BA}</a:tableStyleId>
              </a:tblPr>
              <a:tblGrid>
                <a:gridCol w="2806925"/>
                <a:gridCol w="1450375"/>
                <a:gridCol w="1450375"/>
                <a:gridCol w="1450375"/>
                <a:gridCol w="1450375"/>
                <a:gridCol w="1450375"/>
              </a:tblGrid>
              <a:tr h="687975">
                <a:tc>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Method</a:t>
                      </a:r>
                      <a:endParaRPr b="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Extremely Negative</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Negative</a:t>
                      </a:r>
                      <a:endParaRPr sz="1600">
                        <a:latin typeface="Times New Roman"/>
                        <a:ea typeface="Times New Roman"/>
                        <a:cs typeface="Times New Roman"/>
                        <a:sym typeface="Times New Roma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Neutral</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Positive</a:t>
                      </a:r>
                      <a:endParaRPr sz="1600">
                        <a:latin typeface="Times New Roman"/>
                        <a:ea typeface="Times New Roman"/>
                        <a:cs typeface="Times New Roman"/>
                        <a:sym typeface="Times New Roma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Extremely Positive</a:t>
                      </a:r>
                      <a:endParaRPr sz="1600">
                        <a:latin typeface="Times New Roman"/>
                        <a:ea typeface="Times New Roman"/>
                        <a:cs typeface="Times New Roman"/>
                        <a:sym typeface="Times New Roma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i="1" lang="en-US" sz="1600">
                          <a:latin typeface="Times New Roman"/>
                          <a:ea typeface="Times New Roman"/>
                          <a:cs typeface="Times New Roman"/>
                          <a:sym typeface="Times New Roman"/>
                        </a:rPr>
                        <a:t>Original</a:t>
                      </a:r>
                      <a:endParaRPr i="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i="1" lang="en-US" sz="1600">
                          <a:latin typeface="Times New Roman"/>
                          <a:ea typeface="Times New Roman"/>
                          <a:cs typeface="Times New Roman"/>
                          <a:sym typeface="Times New Roman"/>
                        </a:rPr>
                        <a:t>0.329</a:t>
                      </a:r>
                      <a:endParaRPr i="1" sz="1600">
                        <a:latin typeface="Times New Roman"/>
                        <a:ea typeface="Times New Roman"/>
                        <a:cs typeface="Times New Roman"/>
                        <a:sym typeface="Times New Roman"/>
                      </a:endParaRPr>
                    </a:p>
                  </a:txBody>
                  <a:tcPr marT="91425" marB="91425" marR="91425" marL="91425" anchor="ct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i="1" lang="en-US" sz="1600">
                          <a:latin typeface="Times New Roman"/>
                          <a:ea typeface="Times New Roman"/>
                          <a:cs typeface="Times New Roman"/>
                          <a:sym typeface="Times New Roman"/>
                        </a:rPr>
                        <a:t>0.292</a:t>
                      </a:r>
                      <a:endParaRPr i="1" sz="1600">
                        <a:latin typeface="Times New Roman"/>
                        <a:ea typeface="Times New Roman"/>
                        <a:cs typeface="Times New Roman"/>
                        <a:sym typeface="Times New Roman"/>
                      </a:endParaRPr>
                    </a:p>
                  </a:txBody>
                  <a:tcPr marT="91425" marB="91425" marR="91425" marL="91425" anchor="ct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i="1" lang="en-US" sz="1600">
                          <a:latin typeface="Times New Roman"/>
                          <a:ea typeface="Times New Roman"/>
                          <a:cs typeface="Times New Roman"/>
                          <a:sym typeface="Times New Roman"/>
                        </a:rPr>
                        <a:t>0.341</a:t>
                      </a:r>
                      <a:endParaRPr i="1" sz="1600">
                        <a:latin typeface="Times New Roman"/>
                        <a:ea typeface="Times New Roman"/>
                        <a:cs typeface="Times New Roman"/>
                        <a:sym typeface="Times New Roman"/>
                      </a:endParaRPr>
                    </a:p>
                  </a:txBody>
                  <a:tcPr marT="91425" marB="91425" marR="91425" marL="91425" anchor="ct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i="1" lang="en-US" sz="1600">
                          <a:latin typeface="Times New Roman"/>
                          <a:ea typeface="Times New Roman"/>
                          <a:cs typeface="Times New Roman"/>
                          <a:sym typeface="Times New Roman"/>
                        </a:rPr>
                        <a:t>0.318</a:t>
                      </a:r>
                      <a:endParaRPr i="1" sz="1600">
                        <a:latin typeface="Times New Roman"/>
                        <a:ea typeface="Times New Roman"/>
                        <a:cs typeface="Times New Roman"/>
                        <a:sym typeface="Times New Roman"/>
                      </a:endParaRPr>
                    </a:p>
                  </a:txBody>
                  <a:tcPr marT="91425" marB="91425" marR="91425" marL="91425" anchor="ct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i="1" lang="en-US" sz="1600">
                          <a:latin typeface="Times New Roman"/>
                          <a:ea typeface="Times New Roman"/>
                          <a:cs typeface="Times New Roman"/>
                          <a:sym typeface="Times New Roman"/>
                        </a:rPr>
                        <a:t>0.289</a:t>
                      </a:r>
                      <a:endParaRPr i="1" sz="1600">
                        <a:latin typeface="Times New Roman"/>
                        <a:ea typeface="Times New Roman"/>
                        <a:cs typeface="Times New Roman"/>
                        <a:sym typeface="Times New Roman"/>
                      </a:endParaRPr>
                    </a:p>
                  </a:txBody>
                  <a:tcPr marT="91425" marB="91425" marR="91425" marL="91425" anchor="ct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Simple Prompt</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600">
                          <a:solidFill>
                            <a:srgbClr val="EA4335"/>
                          </a:solidFill>
                          <a:latin typeface="Times New Roman"/>
                          <a:ea typeface="Times New Roman"/>
                          <a:cs typeface="Times New Roman"/>
                          <a:sym typeface="Times New Roman"/>
                        </a:rPr>
                        <a:t>0.335</a:t>
                      </a:r>
                      <a:endParaRPr b="1" sz="1600">
                        <a:solidFill>
                          <a:srgbClr val="EA4335"/>
                        </a:solidFill>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0.318</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0.38</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0.338</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0.356</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Label-Based Prompt</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0.405</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0.396</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0.418</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0.36</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0.335</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Fact-Imagination by LLM</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0.411</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0.342</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600">
                          <a:solidFill>
                            <a:srgbClr val="EA4335"/>
                          </a:solidFill>
                          <a:latin typeface="Times New Roman"/>
                          <a:ea typeface="Times New Roman"/>
                          <a:cs typeface="Times New Roman"/>
                          <a:sym typeface="Times New Roman"/>
                        </a:rPr>
                        <a:t>0.362</a:t>
                      </a:r>
                      <a:endParaRPr b="1" sz="1600">
                        <a:solidFill>
                          <a:srgbClr val="EA4335"/>
                        </a:solidFill>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600">
                          <a:solidFill>
                            <a:srgbClr val="EA4335"/>
                          </a:solidFill>
                          <a:latin typeface="Times New Roman"/>
                          <a:ea typeface="Times New Roman"/>
                          <a:cs typeface="Times New Roman"/>
                          <a:sym typeface="Times New Roman"/>
                        </a:rPr>
                        <a:t>0.333</a:t>
                      </a:r>
                      <a:endParaRPr b="1" sz="1600">
                        <a:solidFill>
                          <a:srgbClr val="EA4335"/>
                        </a:solidFill>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0.327</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Fact-Imagination by Human</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0.395</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600">
                          <a:solidFill>
                            <a:srgbClr val="EA4335"/>
                          </a:solidFill>
                          <a:latin typeface="Times New Roman"/>
                          <a:ea typeface="Times New Roman"/>
                          <a:cs typeface="Times New Roman"/>
                          <a:sym typeface="Times New Roman"/>
                        </a:rPr>
                        <a:t>0.271</a:t>
                      </a:r>
                      <a:endParaRPr b="1" sz="1600">
                        <a:solidFill>
                          <a:srgbClr val="EA4335"/>
                        </a:solidFill>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0.387</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latin typeface="Times New Roman"/>
                          <a:ea typeface="Times New Roman"/>
                          <a:cs typeface="Times New Roman"/>
                          <a:sym typeface="Times New Roman"/>
                        </a:rPr>
                        <a:t>0.335</a:t>
                      </a:r>
                      <a:endParaRPr sz="1600">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1600">
                          <a:solidFill>
                            <a:srgbClr val="EA4335"/>
                          </a:solidFill>
                          <a:latin typeface="Times New Roman"/>
                          <a:ea typeface="Times New Roman"/>
                          <a:cs typeface="Times New Roman"/>
                          <a:sym typeface="Times New Roman"/>
                        </a:rPr>
                        <a:t>0.276</a:t>
                      </a:r>
                      <a:endParaRPr b="1" sz="1600">
                        <a:solidFill>
                          <a:srgbClr val="EA4335"/>
                        </a:solidFill>
                        <a:latin typeface="Times New Roman"/>
                        <a:ea typeface="Times New Roman"/>
                        <a:cs typeface="Times New Roman"/>
                        <a:sym typeface="Times New Roman"/>
                      </a:endParaRPr>
                    </a:p>
                  </a:txBody>
                  <a:tcPr marT="91425" marB="91425" marR="91425" marL="91425" anchor="ct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96" name="Google Shape;196;g29f5a92e613_9_43"/>
          <p:cNvSpPr txBox="1"/>
          <p:nvPr/>
        </p:nvSpPr>
        <p:spPr>
          <a:xfrm>
            <a:off x="486600" y="5226225"/>
            <a:ext cx="9492300" cy="141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2000">
                <a:solidFill>
                  <a:srgbClr val="0F0F0F"/>
                </a:solidFill>
                <a:highlight>
                  <a:srgbClr val="FFFFFF"/>
                </a:highlight>
                <a:latin typeface="Roboto"/>
                <a:ea typeface="Roboto"/>
                <a:cs typeface="Roboto"/>
                <a:sym typeface="Roboto"/>
              </a:rPr>
              <a:t>Fact-Imagination prompts yield higher sample diversity for each label</a:t>
            </a:r>
            <a:endParaRPr sz="2000">
              <a:solidFill>
                <a:srgbClr val="0F0F0F"/>
              </a:solidFill>
              <a:highlight>
                <a:srgbClr val="FFFFFF"/>
              </a:highlight>
              <a:latin typeface="Roboto"/>
              <a:ea typeface="Roboto"/>
              <a:cs typeface="Roboto"/>
              <a:sym typeface="Roboto"/>
            </a:endParaRPr>
          </a:p>
          <a:p>
            <a:pPr indent="0" lvl="0" marL="0" rtl="0" algn="l">
              <a:lnSpc>
                <a:spcPct val="150000"/>
              </a:lnSpc>
              <a:spcBef>
                <a:spcPts val="0"/>
              </a:spcBef>
              <a:spcAft>
                <a:spcPts val="0"/>
              </a:spcAft>
              <a:buNone/>
            </a:pPr>
            <a:r>
              <a:rPr lang="en-US" sz="2000">
                <a:solidFill>
                  <a:srgbClr val="0F0F0F"/>
                </a:solidFill>
                <a:highlight>
                  <a:srgbClr val="FFFFFF"/>
                </a:highlight>
                <a:latin typeface="Roboto"/>
                <a:ea typeface="Roboto"/>
                <a:cs typeface="Roboto"/>
                <a:sym typeface="Roboto"/>
              </a:rPr>
              <a:t>With the help of human knowledge and expertise, the diversity on some labels are higher than the original dataset</a:t>
            </a:r>
            <a:endParaRPr sz="2000">
              <a:solidFill>
                <a:srgbClr val="0F0F0F"/>
              </a:solidFill>
              <a:highlight>
                <a:srgbClr val="FFFFFF"/>
              </a:highlight>
              <a:latin typeface="Roboto"/>
              <a:ea typeface="Roboto"/>
              <a:cs typeface="Roboto"/>
              <a:sym typeface="Roboto"/>
            </a:endParaRPr>
          </a:p>
        </p:txBody>
      </p:sp>
      <p:sp>
        <p:nvSpPr>
          <p:cNvPr id="197" name="Google Shape;197;g29f5a92e613_9_43"/>
          <p:cNvSpPr txBox="1"/>
          <p:nvPr/>
        </p:nvSpPr>
        <p:spPr>
          <a:xfrm>
            <a:off x="486600" y="1215625"/>
            <a:ext cx="11218800" cy="492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2000">
                <a:solidFill>
                  <a:srgbClr val="0F0F0F"/>
                </a:solidFill>
                <a:highlight>
                  <a:srgbClr val="FFFFFF"/>
                </a:highlight>
                <a:latin typeface="Roboto"/>
                <a:ea typeface="Roboto"/>
                <a:cs typeface="Roboto"/>
                <a:sym typeface="Roboto"/>
              </a:rPr>
              <a:t>APS per label in the covid-19 dataset</a:t>
            </a:r>
            <a:endParaRPr sz="2000">
              <a:solidFill>
                <a:srgbClr val="0F0F0F"/>
              </a:solidFill>
              <a:highlight>
                <a:srgbClr val="FFFFFF"/>
              </a:highlight>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g29f5a92e613_9_76"/>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Classification </a:t>
            </a:r>
            <a:r>
              <a:rPr lang="en-US"/>
              <a:t>Result</a:t>
            </a:r>
            <a:endParaRPr/>
          </a:p>
        </p:txBody>
      </p:sp>
      <p:pic>
        <p:nvPicPr>
          <p:cNvPr id="203" name="Google Shape;203;g29f5a92e613_9_76"/>
          <p:cNvPicPr preferRelativeResize="0"/>
          <p:nvPr/>
        </p:nvPicPr>
        <p:blipFill>
          <a:blip r:embed="rId3">
            <a:alphaModFix/>
          </a:blip>
          <a:stretch>
            <a:fillRect/>
          </a:stretch>
        </p:blipFill>
        <p:spPr>
          <a:xfrm>
            <a:off x="1414450" y="1357222"/>
            <a:ext cx="9363075" cy="4667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graphicFrame>
        <p:nvGraphicFramePr>
          <p:cNvPr id="208" name="Google Shape;208;g29f5a92e613_9_92"/>
          <p:cNvGraphicFramePr/>
          <p:nvPr/>
        </p:nvGraphicFramePr>
        <p:xfrm>
          <a:off x="1635113" y="1901688"/>
          <a:ext cx="3000000" cy="3000000"/>
        </p:xfrm>
        <a:graphic>
          <a:graphicData uri="http://schemas.openxmlformats.org/drawingml/2006/table">
            <a:tbl>
              <a:tblPr>
                <a:noFill/>
                <a:tableStyleId>{F9F16455-0DA4-4A02-A07A-092876CB25BA}</a:tableStyleId>
              </a:tblPr>
              <a:tblGrid>
                <a:gridCol w="2923050"/>
                <a:gridCol w="1339175"/>
                <a:gridCol w="1553175"/>
                <a:gridCol w="1553175"/>
                <a:gridCol w="1553175"/>
              </a:tblGrid>
              <a:tr h="382750">
                <a:tc rowSpan="2">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Method</a:t>
                      </a:r>
                      <a:endParaRPr b="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gridSpan="2">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twitter</a:t>
                      </a:r>
                      <a:endParaRPr b="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covid-19</a:t>
                      </a:r>
                      <a:endParaRPr b="1"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374775">
                <a:tc vMerge="1"/>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Accuracy</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F1</a:t>
                      </a:r>
                      <a:endParaRPr sz="1600">
                        <a:latin typeface="Times New Roman"/>
                        <a:ea typeface="Times New Roman"/>
                        <a:cs typeface="Times New Roman"/>
                        <a:sym typeface="Times New Roma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Accuracy</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F1</a:t>
                      </a:r>
                      <a:endParaRPr sz="1600">
                        <a:latin typeface="Times New Roman"/>
                        <a:ea typeface="Times New Roman"/>
                        <a:cs typeface="Times New Roman"/>
                        <a:sym typeface="Times New Roman"/>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Simple Prompt</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71.90 </a:t>
                      </a:r>
                      <a:r>
                        <a:rPr lang="en-US" sz="1200">
                          <a:solidFill>
                            <a:srgbClr val="6AA84F"/>
                          </a:solidFill>
                          <a:latin typeface="Times New Roman"/>
                          <a:ea typeface="Times New Roman"/>
                          <a:cs typeface="Times New Roman"/>
                          <a:sym typeface="Times New Roman"/>
                        </a:rPr>
                        <a:t>+3.40</a:t>
                      </a:r>
                      <a:endParaRPr sz="1200">
                        <a:solidFill>
                          <a:srgbClr val="6AA84F"/>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72.26 </a:t>
                      </a:r>
                      <a:r>
                        <a:rPr lang="en-US" sz="1200">
                          <a:solidFill>
                            <a:srgbClr val="6AA84F"/>
                          </a:solidFill>
                          <a:latin typeface="Times New Roman"/>
                          <a:ea typeface="Times New Roman"/>
                          <a:cs typeface="Times New Roman"/>
                          <a:sym typeface="Times New Roman"/>
                        </a:rPr>
                        <a:t>+3.58</a:t>
                      </a:r>
                      <a:endParaRPr sz="1200">
                        <a:solidFill>
                          <a:srgbClr val="6AA84F"/>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46.29 </a:t>
                      </a:r>
                      <a:r>
                        <a:rPr lang="en-US" sz="1200">
                          <a:solidFill>
                            <a:srgbClr val="CC0000"/>
                          </a:solidFill>
                          <a:latin typeface="Times New Roman"/>
                          <a:ea typeface="Times New Roman"/>
                          <a:cs typeface="Times New Roman"/>
                          <a:sym typeface="Times New Roman"/>
                        </a:rPr>
                        <a:t>−1.31</a:t>
                      </a:r>
                      <a:endParaRPr sz="1600">
                        <a:solidFill>
                          <a:schemeClr val="dk1"/>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46.71 </a:t>
                      </a:r>
                      <a:r>
                        <a:rPr lang="en-US" sz="1200">
                          <a:solidFill>
                            <a:srgbClr val="6AA84F"/>
                          </a:solidFill>
                          <a:latin typeface="Times New Roman"/>
                          <a:ea typeface="Times New Roman"/>
                          <a:cs typeface="Times New Roman"/>
                          <a:sym typeface="Times New Roman"/>
                        </a:rPr>
                        <a:t>+1.59</a:t>
                      </a:r>
                      <a:endParaRPr sz="1200">
                        <a:solidFill>
                          <a:srgbClr val="6AA84F"/>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Label-Based Prompt</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63.40 </a:t>
                      </a:r>
                      <a:r>
                        <a:rPr lang="en-US" sz="1200">
                          <a:solidFill>
                            <a:srgbClr val="CC0000"/>
                          </a:solidFill>
                          <a:latin typeface="Times New Roman"/>
                          <a:ea typeface="Times New Roman"/>
                          <a:cs typeface="Times New Roman"/>
                          <a:sym typeface="Times New Roman"/>
                        </a:rPr>
                        <a:t>−5.10</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63.76 </a:t>
                      </a:r>
                      <a:r>
                        <a:rPr lang="en-US" sz="1200">
                          <a:solidFill>
                            <a:srgbClr val="CC0000"/>
                          </a:solidFill>
                          <a:latin typeface="Times New Roman"/>
                          <a:ea typeface="Times New Roman"/>
                          <a:cs typeface="Times New Roman"/>
                          <a:sym typeface="Times New Roman"/>
                        </a:rPr>
                        <a:t>−4.92</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45.47 </a:t>
                      </a:r>
                      <a:r>
                        <a:rPr lang="en-US" sz="1200">
                          <a:solidFill>
                            <a:srgbClr val="CC0000"/>
                          </a:solidFill>
                          <a:latin typeface="Times New Roman"/>
                          <a:ea typeface="Times New Roman"/>
                          <a:cs typeface="Times New Roman"/>
                          <a:sym typeface="Times New Roman"/>
                        </a:rPr>
                        <a:t>−2.13</a:t>
                      </a:r>
                      <a:endParaRPr sz="1600">
                        <a:solidFill>
                          <a:schemeClr val="dk1"/>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44.41 </a:t>
                      </a:r>
                      <a:r>
                        <a:rPr lang="en-US" sz="1200">
                          <a:solidFill>
                            <a:srgbClr val="040C28"/>
                          </a:solidFill>
                          <a:latin typeface="Times New Roman"/>
                          <a:ea typeface="Times New Roman"/>
                          <a:cs typeface="Times New Roman"/>
                          <a:sym typeface="Times New Roman"/>
                        </a:rPr>
                        <a:t>−</a:t>
                      </a:r>
                      <a:r>
                        <a:rPr lang="en-US" sz="1200">
                          <a:solidFill>
                            <a:srgbClr val="CC0000"/>
                          </a:solidFill>
                          <a:latin typeface="Times New Roman"/>
                          <a:ea typeface="Times New Roman"/>
                          <a:cs typeface="Times New Roman"/>
                          <a:sym typeface="Times New Roman"/>
                        </a:rPr>
                        <a:t>0.71</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Fact-Imagination by LLM</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68.10</a:t>
                      </a:r>
                      <a:r>
                        <a:rPr lang="en-US" sz="1600">
                          <a:solidFill>
                            <a:schemeClr val="dk1"/>
                          </a:solidFill>
                          <a:latin typeface="Times New Roman"/>
                          <a:ea typeface="Times New Roman"/>
                          <a:cs typeface="Times New Roman"/>
                          <a:sym typeface="Times New Roman"/>
                        </a:rPr>
                        <a:t> </a:t>
                      </a:r>
                      <a:r>
                        <a:rPr lang="en-US" sz="1200">
                          <a:solidFill>
                            <a:srgbClr val="CC0000"/>
                          </a:solidFill>
                          <a:latin typeface="Times New Roman"/>
                          <a:ea typeface="Times New Roman"/>
                          <a:cs typeface="Times New Roman"/>
                          <a:sym typeface="Times New Roman"/>
                        </a:rPr>
                        <a:t>−0.40</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68.39 </a:t>
                      </a:r>
                      <a:r>
                        <a:rPr lang="en-US" sz="1200">
                          <a:solidFill>
                            <a:srgbClr val="CC0000"/>
                          </a:solidFill>
                          <a:latin typeface="Times New Roman"/>
                          <a:ea typeface="Times New Roman"/>
                          <a:cs typeface="Times New Roman"/>
                          <a:sym typeface="Times New Roman"/>
                        </a:rPr>
                        <a:t>−0.29</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45.87 </a:t>
                      </a:r>
                      <a:r>
                        <a:rPr lang="en-US" sz="1200">
                          <a:solidFill>
                            <a:srgbClr val="CC0000"/>
                          </a:solidFill>
                          <a:latin typeface="Times New Roman"/>
                          <a:ea typeface="Times New Roman"/>
                          <a:cs typeface="Times New Roman"/>
                          <a:sym typeface="Times New Roman"/>
                        </a:rPr>
                        <a:t>−1.73</a:t>
                      </a:r>
                      <a:endParaRPr sz="1600">
                        <a:solidFill>
                          <a:schemeClr val="dk1"/>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44.90 </a:t>
                      </a:r>
                      <a:r>
                        <a:rPr lang="en-US" sz="1200">
                          <a:solidFill>
                            <a:srgbClr val="CC0000"/>
                          </a:solidFill>
                          <a:latin typeface="Times New Roman"/>
                          <a:ea typeface="Times New Roman"/>
                          <a:cs typeface="Times New Roman"/>
                          <a:sym typeface="Times New Roman"/>
                        </a:rPr>
                        <a:t>−</a:t>
                      </a:r>
                      <a:r>
                        <a:rPr lang="en-US" sz="1200">
                          <a:solidFill>
                            <a:srgbClr val="CC0000"/>
                          </a:solidFill>
                          <a:latin typeface="Times New Roman"/>
                          <a:ea typeface="Times New Roman"/>
                          <a:cs typeface="Times New Roman"/>
                          <a:sym typeface="Times New Roman"/>
                        </a:rPr>
                        <a:t>0.22</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5725">
                <a:tc>
                  <a:txBody>
                    <a:bodyPr/>
                    <a:lstStyle/>
                    <a:p>
                      <a:pPr indent="0" lvl="0" marL="0" rtl="0" algn="ctr">
                        <a:spcBef>
                          <a:spcPts val="0"/>
                        </a:spcBef>
                        <a:spcAft>
                          <a:spcPts val="0"/>
                        </a:spcAft>
                        <a:buNone/>
                      </a:pPr>
                      <a:r>
                        <a:rPr lang="en-US" sz="1600">
                          <a:latin typeface="Times New Roman"/>
                          <a:ea typeface="Times New Roman"/>
                          <a:cs typeface="Times New Roman"/>
                          <a:sym typeface="Times New Roman"/>
                        </a:rPr>
                        <a:t>Fact-Imagination by Human</a:t>
                      </a:r>
                      <a:endParaRPr sz="1600">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65.90 </a:t>
                      </a:r>
                      <a:r>
                        <a:rPr lang="en-US" sz="1200">
                          <a:solidFill>
                            <a:srgbClr val="CC0000"/>
                          </a:solidFill>
                          <a:latin typeface="Times New Roman"/>
                          <a:ea typeface="Times New Roman"/>
                          <a:cs typeface="Times New Roman"/>
                          <a:sym typeface="Times New Roman"/>
                        </a:rPr>
                        <a:t>−2.60</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66.37 </a:t>
                      </a:r>
                      <a:r>
                        <a:rPr lang="en-US" sz="1200">
                          <a:solidFill>
                            <a:srgbClr val="CC0000"/>
                          </a:solidFill>
                          <a:latin typeface="Times New Roman"/>
                          <a:ea typeface="Times New Roman"/>
                          <a:cs typeface="Times New Roman"/>
                          <a:sym typeface="Times New Roman"/>
                        </a:rPr>
                        <a:t>−2.31</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46.39 </a:t>
                      </a:r>
                      <a:r>
                        <a:rPr lang="en-US" sz="1200">
                          <a:solidFill>
                            <a:srgbClr val="CC0000"/>
                          </a:solidFill>
                          <a:latin typeface="Times New Roman"/>
                          <a:ea typeface="Times New Roman"/>
                          <a:cs typeface="Times New Roman"/>
                          <a:sym typeface="Times New Roman"/>
                        </a:rPr>
                        <a:t>−1.21</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1600">
                          <a:solidFill>
                            <a:schemeClr val="dk1"/>
                          </a:solidFill>
                          <a:latin typeface="Times New Roman"/>
                          <a:ea typeface="Times New Roman"/>
                          <a:cs typeface="Times New Roman"/>
                          <a:sym typeface="Times New Roman"/>
                        </a:rPr>
                        <a:t>43.98 </a:t>
                      </a:r>
                      <a:r>
                        <a:rPr lang="en-US" sz="1200">
                          <a:solidFill>
                            <a:srgbClr val="CC0000"/>
                          </a:solidFill>
                          <a:latin typeface="Times New Roman"/>
                          <a:ea typeface="Times New Roman"/>
                          <a:cs typeface="Times New Roman"/>
                          <a:sym typeface="Times New Roman"/>
                        </a:rPr>
                        <a:t>−</a:t>
                      </a:r>
                      <a:r>
                        <a:rPr lang="en-US" sz="1200">
                          <a:solidFill>
                            <a:srgbClr val="CC0000"/>
                          </a:solidFill>
                          <a:latin typeface="Times New Roman"/>
                          <a:ea typeface="Times New Roman"/>
                          <a:cs typeface="Times New Roman"/>
                          <a:sym typeface="Times New Roman"/>
                        </a:rPr>
                        <a:t>1.14</a:t>
                      </a:r>
                      <a:endParaRPr sz="1200">
                        <a:solidFill>
                          <a:srgbClr val="CC0000"/>
                        </a:solidFill>
                        <a:latin typeface="Times New Roman"/>
                        <a:ea typeface="Times New Roman"/>
                        <a:cs typeface="Times New Roman"/>
                        <a:sym typeface="Times New Ro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209" name="Google Shape;209;g29f5a92e613_9_92"/>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A7934B"/>
              </a:buClr>
              <a:buSzPts val="3600"/>
              <a:buFont typeface="Roboto"/>
              <a:buNone/>
            </a:pPr>
            <a:r>
              <a:rPr lang="en-US"/>
              <a:t>Classification Result</a:t>
            </a:r>
            <a:endParaRPr/>
          </a:p>
        </p:txBody>
      </p:sp>
      <p:sp>
        <p:nvSpPr>
          <p:cNvPr id="210" name="Google Shape;210;g29f5a92e613_9_92"/>
          <p:cNvSpPr txBox="1"/>
          <p:nvPr/>
        </p:nvSpPr>
        <p:spPr>
          <a:xfrm>
            <a:off x="1635150" y="4955125"/>
            <a:ext cx="8921700" cy="141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2000">
                <a:solidFill>
                  <a:schemeClr val="dk1"/>
                </a:solidFill>
                <a:latin typeface="Roboto"/>
                <a:ea typeface="Roboto"/>
                <a:cs typeface="Roboto"/>
                <a:sym typeface="Roboto"/>
              </a:rPr>
              <a:t>possible reasons:</a:t>
            </a:r>
            <a:endParaRPr sz="2000">
              <a:solidFill>
                <a:schemeClr val="dk1"/>
              </a:solidFill>
              <a:latin typeface="Roboto"/>
              <a:ea typeface="Roboto"/>
              <a:cs typeface="Roboto"/>
              <a:sym typeface="Roboto"/>
            </a:endParaRPr>
          </a:p>
          <a:p>
            <a:pPr indent="-355600" lvl="0" marL="457200" rtl="0" algn="l">
              <a:lnSpc>
                <a:spcPct val="150000"/>
              </a:lnSpc>
              <a:spcBef>
                <a:spcPts val="0"/>
              </a:spcBef>
              <a:spcAft>
                <a:spcPts val="0"/>
              </a:spcAft>
              <a:buClr>
                <a:schemeClr val="dk1"/>
              </a:buClr>
              <a:buSzPts val="2000"/>
              <a:buFont typeface="Roboto"/>
              <a:buChar char="●"/>
            </a:pPr>
            <a:r>
              <a:rPr lang="en-US" sz="2000">
                <a:solidFill>
                  <a:schemeClr val="dk1"/>
                </a:solidFill>
                <a:latin typeface="Roboto"/>
                <a:ea typeface="Roboto"/>
                <a:cs typeface="Roboto"/>
                <a:sym typeface="Roboto"/>
              </a:rPr>
              <a:t>Fact-imagination prompts make LLM generate </a:t>
            </a:r>
            <a:r>
              <a:rPr lang="en-US" sz="2000">
                <a:solidFill>
                  <a:schemeClr val="dk1"/>
                </a:solidFill>
                <a:latin typeface="Roboto"/>
                <a:ea typeface="Roboto"/>
                <a:cs typeface="Roboto"/>
                <a:sym typeface="Roboto"/>
              </a:rPr>
              <a:t>out-of-scope data.</a:t>
            </a:r>
            <a:endParaRPr sz="2000">
              <a:solidFill>
                <a:schemeClr val="dk1"/>
              </a:solidFill>
              <a:latin typeface="Roboto"/>
              <a:ea typeface="Roboto"/>
              <a:cs typeface="Roboto"/>
              <a:sym typeface="Roboto"/>
            </a:endParaRPr>
          </a:p>
          <a:p>
            <a:pPr indent="-355600" lvl="0" marL="457200" rtl="0" algn="l">
              <a:lnSpc>
                <a:spcPct val="150000"/>
              </a:lnSpc>
              <a:spcBef>
                <a:spcPts val="0"/>
              </a:spcBef>
              <a:spcAft>
                <a:spcPts val="0"/>
              </a:spcAft>
              <a:buClr>
                <a:schemeClr val="dk1"/>
              </a:buClr>
              <a:buSzPts val="2000"/>
              <a:buFont typeface="Roboto"/>
              <a:buChar char="●"/>
            </a:pPr>
            <a:r>
              <a:rPr lang="en-US" sz="2000">
                <a:solidFill>
                  <a:schemeClr val="dk1"/>
                </a:solidFill>
                <a:latin typeface="Roboto"/>
                <a:ea typeface="Roboto"/>
                <a:cs typeface="Roboto"/>
                <a:sym typeface="Roboto"/>
              </a:rPr>
              <a:t>LLM may generate data with incorrect labels.</a:t>
            </a:r>
            <a:endParaRPr sz="2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29f5a92e613_14_0"/>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Conclusion</a:t>
            </a:r>
            <a:endParaRPr/>
          </a:p>
        </p:txBody>
      </p:sp>
      <p:sp>
        <p:nvSpPr>
          <p:cNvPr id="216" name="Google Shape;216;g29f5a92e613_14_0"/>
          <p:cNvSpPr txBox="1"/>
          <p:nvPr/>
        </p:nvSpPr>
        <p:spPr>
          <a:xfrm>
            <a:off x="479000" y="1497100"/>
            <a:ext cx="11243700" cy="47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rgbClr val="003057"/>
                </a:solidFill>
                <a:latin typeface="Roboto"/>
                <a:ea typeface="Roboto"/>
                <a:cs typeface="Roboto"/>
                <a:sym typeface="Roboto"/>
              </a:rPr>
              <a:t>We explore a new prompting method, fact imagination prompt, on twitter data </a:t>
            </a:r>
            <a:r>
              <a:rPr lang="en-US" sz="2400">
                <a:solidFill>
                  <a:srgbClr val="003057"/>
                </a:solidFill>
                <a:latin typeface="Roboto"/>
                <a:ea typeface="Roboto"/>
                <a:cs typeface="Roboto"/>
                <a:sym typeface="Roboto"/>
              </a:rPr>
              <a:t>augmentation for sentiment analysis tasks</a:t>
            </a:r>
            <a:r>
              <a:rPr lang="en-US" sz="2400">
                <a:solidFill>
                  <a:srgbClr val="003057"/>
                </a:solidFill>
                <a:latin typeface="Roboto"/>
                <a:ea typeface="Roboto"/>
                <a:cs typeface="Roboto"/>
                <a:sym typeface="Roboto"/>
              </a:rPr>
              <a:t>.</a:t>
            </a:r>
            <a:endParaRPr sz="2400">
              <a:solidFill>
                <a:srgbClr val="003057"/>
              </a:solidFill>
              <a:latin typeface="Roboto"/>
              <a:ea typeface="Roboto"/>
              <a:cs typeface="Roboto"/>
              <a:sym typeface="Roboto"/>
            </a:endParaRPr>
          </a:p>
          <a:p>
            <a:pPr indent="0" lvl="0" marL="0" rtl="0" algn="l">
              <a:spcBef>
                <a:spcPts val="0"/>
              </a:spcBef>
              <a:spcAft>
                <a:spcPts val="0"/>
              </a:spcAft>
              <a:buNone/>
            </a:pPr>
            <a:r>
              <a:t/>
            </a:r>
            <a:endParaRPr sz="2400">
              <a:solidFill>
                <a:srgbClr val="003057"/>
              </a:solidFill>
              <a:latin typeface="Roboto"/>
              <a:ea typeface="Roboto"/>
              <a:cs typeface="Roboto"/>
              <a:sym typeface="Roboto"/>
            </a:endParaRPr>
          </a:p>
          <a:p>
            <a:pPr indent="0" lvl="0" marL="0" rtl="0" algn="l">
              <a:spcBef>
                <a:spcPts val="0"/>
              </a:spcBef>
              <a:spcAft>
                <a:spcPts val="0"/>
              </a:spcAft>
              <a:buNone/>
            </a:pPr>
            <a:r>
              <a:rPr lang="en-US" sz="2400">
                <a:solidFill>
                  <a:srgbClr val="003057"/>
                </a:solidFill>
                <a:latin typeface="Roboto"/>
                <a:ea typeface="Roboto"/>
                <a:cs typeface="Roboto"/>
                <a:sym typeface="Roboto"/>
              </a:rPr>
              <a:t>Only increasing the diversity of data may not be sufficient for improving the fine-tuned model, as it overlooks data accuracy.</a:t>
            </a:r>
            <a:endParaRPr sz="2400">
              <a:solidFill>
                <a:srgbClr val="003057"/>
              </a:solidFill>
              <a:latin typeface="Roboto"/>
              <a:ea typeface="Roboto"/>
              <a:cs typeface="Roboto"/>
              <a:sym typeface="Roboto"/>
            </a:endParaRPr>
          </a:p>
          <a:p>
            <a:pPr indent="0" lvl="0" marL="0" rtl="0" algn="l">
              <a:spcBef>
                <a:spcPts val="0"/>
              </a:spcBef>
              <a:spcAft>
                <a:spcPts val="0"/>
              </a:spcAft>
              <a:buNone/>
            </a:pPr>
            <a:r>
              <a:t/>
            </a:r>
            <a:endParaRPr sz="2400">
              <a:solidFill>
                <a:srgbClr val="003057"/>
              </a:solidFill>
              <a:latin typeface="Roboto"/>
              <a:ea typeface="Roboto"/>
              <a:cs typeface="Roboto"/>
              <a:sym typeface="Roboto"/>
            </a:endParaRPr>
          </a:p>
          <a:p>
            <a:pPr indent="0" lvl="0" marL="0" rtl="0" algn="l">
              <a:spcBef>
                <a:spcPts val="0"/>
              </a:spcBef>
              <a:spcAft>
                <a:spcPts val="0"/>
              </a:spcAft>
              <a:buNone/>
            </a:pPr>
            <a:r>
              <a:rPr lang="en-US" sz="2400">
                <a:solidFill>
                  <a:srgbClr val="003057"/>
                </a:solidFill>
                <a:latin typeface="Roboto"/>
                <a:ea typeface="Roboto"/>
                <a:cs typeface="Roboto"/>
                <a:sym typeface="Roboto"/>
              </a:rPr>
              <a:t>When implementing data augmentation using LLMs, it's crucial to balance the diversity and accuracy of the generated data.</a:t>
            </a:r>
            <a:endParaRPr sz="2400">
              <a:solidFill>
                <a:srgbClr val="003057"/>
              </a:solidFill>
              <a:latin typeface="Roboto"/>
              <a:ea typeface="Roboto"/>
              <a:cs typeface="Roboto"/>
              <a:sym typeface="Roboto"/>
            </a:endParaRPr>
          </a:p>
          <a:p>
            <a:pPr indent="0" lvl="0" marL="0" rtl="0" algn="l">
              <a:spcBef>
                <a:spcPts val="0"/>
              </a:spcBef>
              <a:spcAft>
                <a:spcPts val="0"/>
              </a:spcAft>
              <a:buNone/>
            </a:pPr>
            <a:r>
              <a:t/>
            </a:r>
            <a:endParaRPr sz="2400">
              <a:solidFill>
                <a:srgbClr val="003057"/>
              </a:solidFill>
              <a:latin typeface="Roboto"/>
              <a:ea typeface="Roboto"/>
              <a:cs typeface="Roboto"/>
              <a:sym typeface="Roboto"/>
            </a:endParaRPr>
          </a:p>
          <a:p>
            <a:pPr indent="0" lvl="0" marL="0" rtl="0" algn="l">
              <a:spcBef>
                <a:spcPts val="0"/>
              </a:spcBef>
              <a:spcAft>
                <a:spcPts val="0"/>
              </a:spcAft>
              <a:buNone/>
            </a:pPr>
            <a:r>
              <a:rPr lang="en-US" sz="2400">
                <a:solidFill>
                  <a:srgbClr val="003057"/>
                </a:solidFill>
                <a:latin typeface="Roboto"/>
                <a:ea typeface="Roboto"/>
                <a:cs typeface="Roboto"/>
                <a:sym typeface="Roboto"/>
              </a:rPr>
              <a:t>Future work:</a:t>
            </a:r>
            <a:endParaRPr sz="2400">
              <a:solidFill>
                <a:srgbClr val="003057"/>
              </a:solidFill>
              <a:latin typeface="Roboto"/>
              <a:ea typeface="Roboto"/>
              <a:cs typeface="Roboto"/>
              <a:sym typeface="Roboto"/>
            </a:endParaRPr>
          </a:p>
          <a:p>
            <a:pPr indent="0" lvl="0" marL="0" rtl="0" algn="l">
              <a:spcBef>
                <a:spcPts val="0"/>
              </a:spcBef>
              <a:spcAft>
                <a:spcPts val="0"/>
              </a:spcAft>
              <a:buNone/>
            </a:pPr>
            <a:r>
              <a:rPr lang="en-US" sz="2400">
                <a:solidFill>
                  <a:srgbClr val="003057"/>
                </a:solidFill>
                <a:latin typeface="Roboto"/>
                <a:ea typeface="Roboto"/>
                <a:cs typeface="Roboto"/>
                <a:sym typeface="Roboto"/>
              </a:rPr>
              <a:t>Evaluate the effect of data accuracy, and whether filtering out low-accuracy data would help model performance.</a:t>
            </a:r>
            <a:endParaRPr sz="2400">
              <a:solidFill>
                <a:srgbClr val="003057"/>
              </a:solidFill>
              <a:latin typeface="Roboto"/>
              <a:ea typeface="Roboto"/>
              <a:cs typeface="Roboto"/>
              <a:sym typeface="Roboto"/>
            </a:endParaRPr>
          </a:p>
          <a:p>
            <a:pPr indent="0" lvl="0" marL="0" rtl="0" algn="l">
              <a:spcBef>
                <a:spcPts val="0"/>
              </a:spcBef>
              <a:spcAft>
                <a:spcPts val="0"/>
              </a:spcAft>
              <a:buNone/>
            </a:pPr>
            <a:r>
              <a:t/>
            </a:r>
            <a:endParaRPr sz="2400">
              <a:solidFill>
                <a:srgbClr val="003057"/>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0" name="Shape 220"/>
        <p:cNvGrpSpPr/>
        <p:nvPr/>
      </p:nvGrpSpPr>
      <p:grpSpPr>
        <a:xfrm>
          <a:off x="0" y="0"/>
          <a:ext cx="0" cy="0"/>
          <a:chOff x="0" y="0"/>
          <a:chExt cx="0" cy="0"/>
        </a:xfrm>
      </p:grpSpPr>
      <p:sp>
        <p:nvSpPr>
          <p:cNvPr id="221" name="Google Shape;221;g29f5a92e613_9_105"/>
          <p:cNvSpPr txBox="1"/>
          <p:nvPr>
            <p:ph type="title"/>
          </p:nvPr>
        </p:nvSpPr>
        <p:spPr>
          <a:xfrm>
            <a:off x="1642654" y="1948985"/>
            <a:ext cx="8906700" cy="29601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6000"/>
              <a:buFont typeface="Roboto"/>
              <a:buNone/>
            </a:pPr>
            <a:r>
              <a:rPr lang="en-US"/>
              <a:t>Questions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29f5a92e613_2_171"/>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References</a:t>
            </a:r>
            <a:endParaRPr/>
          </a:p>
        </p:txBody>
      </p:sp>
      <p:sp>
        <p:nvSpPr>
          <p:cNvPr id="227" name="Google Shape;227;g29f5a92e613_2_171"/>
          <p:cNvSpPr txBox="1"/>
          <p:nvPr/>
        </p:nvSpPr>
        <p:spPr>
          <a:xfrm>
            <a:off x="474150" y="1298975"/>
            <a:ext cx="11243700" cy="47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solidFill>
                  <a:srgbClr val="003057"/>
                </a:solidFill>
                <a:latin typeface="Roboto"/>
                <a:ea typeface="Roboto"/>
                <a:cs typeface="Roboto"/>
                <a:sym typeface="Roboto"/>
              </a:rPr>
              <a:t>Borisov V, Seßler K, Leemann T, et al. Language models are realistic tabular data generators[J]. arXiv preprint arXiv:2210.06280, 2022.</a:t>
            </a:r>
            <a:endParaRPr sz="2000">
              <a:solidFill>
                <a:srgbClr val="003057"/>
              </a:solidFill>
              <a:latin typeface="Roboto"/>
              <a:ea typeface="Roboto"/>
              <a:cs typeface="Roboto"/>
              <a:sym typeface="Roboto"/>
            </a:endParaRPr>
          </a:p>
          <a:p>
            <a:pPr indent="0" lvl="0" marL="0" rtl="0" algn="l">
              <a:spcBef>
                <a:spcPts val="0"/>
              </a:spcBef>
              <a:spcAft>
                <a:spcPts val="0"/>
              </a:spcAft>
              <a:buNone/>
            </a:pPr>
            <a:r>
              <a:t/>
            </a:r>
            <a:endParaRPr sz="2000">
              <a:solidFill>
                <a:srgbClr val="003057"/>
              </a:solidFill>
              <a:latin typeface="Roboto"/>
              <a:ea typeface="Roboto"/>
              <a:cs typeface="Roboto"/>
              <a:sym typeface="Roboto"/>
            </a:endParaRPr>
          </a:p>
          <a:p>
            <a:pPr indent="0" lvl="0" marL="0" rtl="0" algn="l">
              <a:spcBef>
                <a:spcPts val="0"/>
              </a:spcBef>
              <a:spcAft>
                <a:spcPts val="0"/>
              </a:spcAft>
              <a:buNone/>
            </a:pPr>
            <a:r>
              <a:rPr lang="en-US" sz="2000">
                <a:solidFill>
                  <a:srgbClr val="003057"/>
                </a:solidFill>
                <a:latin typeface="Roboto"/>
                <a:ea typeface="Roboto"/>
                <a:cs typeface="Roboto"/>
                <a:sym typeface="Roboto"/>
              </a:rPr>
              <a:t>Chia Y K, Bing L, Poria S, et al. RelationPrompt: Leveraging prompts to generate synthetic data for zero-shot relation triplet extraction[J]. arXiv preprint arXiv:2203.09101, 2022.</a:t>
            </a:r>
            <a:endParaRPr sz="2000">
              <a:solidFill>
                <a:srgbClr val="003057"/>
              </a:solidFill>
              <a:latin typeface="Roboto"/>
              <a:ea typeface="Roboto"/>
              <a:cs typeface="Roboto"/>
              <a:sym typeface="Roboto"/>
            </a:endParaRPr>
          </a:p>
          <a:p>
            <a:pPr indent="0" lvl="0" marL="0" rtl="0" algn="l">
              <a:spcBef>
                <a:spcPts val="0"/>
              </a:spcBef>
              <a:spcAft>
                <a:spcPts val="0"/>
              </a:spcAft>
              <a:buNone/>
            </a:pPr>
            <a:r>
              <a:t/>
            </a:r>
            <a:endParaRPr sz="2000">
              <a:solidFill>
                <a:srgbClr val="003057"/>
              </a:solidFill>
              <a:latin typeface="Roboto"/>
              <a:ea typeface="Roboto"/>
              <a:cs typeface="Roboto"/>
              <a:sym typeface="Roboto"/>
            </a:endParaRPr>
          </a:p>
          <a:p>
            <a:pPr indent="0" lvl="0" marL="0" rtl="0" algn="l">
              <a:spcBef>
                <a:spcPts val="0"/>
              </a:spcBef>
              <a:spcAft>
                <a:spcPts val="0"/>
              </a:spcAft>
              <a:buNone/>
            </a:pPr>
            <a:r>
              <a:rPr lang="en-US" sz="2000">
                <a:solidFill>
                  <a:srgbClr val="003057"/>
                </a:solidFill>
                <a:latin typeface="Roboto"/>
                <a:ea typeface="Roboto"/>
                <a:cs typeface="Roboto"/>
                <a:sym typeface="Roboto"/>
              </a:rPr>
              <a:t>Schick T, Schütze H. Generating datasets with pretrained language models[J]. arXiv preprint arXiv:2104.07540, 2021.</a:t>
            </a:r>
            <a:endParaRPr sz="2000">
              <a:solidFill>
                <a:srgbClr val="003057"/>
              </a:solidFill>
              <a:latin typeface="Roboto"/>
              <a:ea typeface="Roboto"/>
              <a:cs typeface="Roboto"/>
              <a:sym typeface="Roboto"/>
            </a:endParaRPr>
          </a:p>
          <a:p>
            <a:pPr indent="0" lvl="0" marL="0" rtl="0" algn="l">
              <a:spcBef>
                <a:spcPts val="0"/>
              </a:spcBef>
              <a:spcAft>
                <a:spcPts val="0"/>
              </a:spcAft>
              <a:buNone/>
            </a:pPr>
            <a:r>
              <a:t/>
            </a:r>
            <a:endParaRPr sz="2000">
              <a:solidFill>
                <a:srgbClr val="003057"/>
              </a:solidFill>
              <a:latin typeface="Roboto"/>
              <a:ea typeface="Roboto"/>
              <a:cs typeface="Roboto"/>
              <a:sym typeface="Roboto"/>
            </a:endParaRPr>
          </a:p>
          <a:p>
            <a:pPr indent="0" lvl="0" marL="0" rtl="0" algn="l">
              <a:spcBef>
                <a:spcPts val="0"/>
              </a:spcBef>
              <a:spcAft>
                <a:spcPts val="0"/>
              </a:spcAft>
              <a:buNone/>
            </a:pPr>
            <a:r>
              <a:rPr lang="en-US" sz="2000">
                <a:solidFill>
                  <a:srgbClr val="003057"/>
                </a:solidFill>
                <a:latin typeface="Roboto"/>
                <a:ea typeface="Roboto"/>
                <a:cs typeface="Roboto"/>
                <a:sym typeface="Roboto"/>
              </a:rPr>
              <a:t>Wang Y, Kordi Y, Mishra S, et al. Self-instruct: Aligning language model with self generated instructions[J]. arXiv preprint arXiv:2212.10560, 2022.</a:t>
            </a:r>
            <a:endParaRPr sz="2000">
              <a:solidFill>
                <a:srgbClr val="003057"/>
              </a:solidFill>
              <a:latin typeface="Roboto"/>
              <a:ea typeface="Roboto"/>
              <a:cs typeface="Roboto"/>
              <a:sym typeface="Roboto"/>
            </a:endParaRPr>
          </a:p>
          <a:p>
            <a:pPr indent="0" lvl="0" marL="0" rtl="0" algn="l">
              <a:spcBef>
                <a:spcPts val="0"/>
              </a:spcBef>
              <a:spcAft>
                <a:spcPts val="0"/>
              </a:spcAft>
              <a:buNone/>
            </a:pPr>
            <a:r>
              <a:t/>
            </a:r>
            <a:endParaRPr sz="2000">
              <a:solidFill>
                <a:srgbClr val="003057"/>
              </a:solidFill>
              <a:latin typeface="Roboto"/>
              <a:ea typeface="Roboto"/>
              <a:cs typeface="Roboto"/>
              <a:sym typeface="Roboto"/>
            </a:endParaRPr>
          </a:p>
          <a:p>
            <a:pPr indent="0" lvl="0" marL="0" rtl="0" algn="l">
              <a:spcBef>
                <a:spcPts val="0"/>
              </a:spcBef>
              <a:spcAft>
                <a:spcPts val="0"/>
              </a:spcAft>
              <a:buNone/>
            </a:pPr>
            <a:r>
              <a:rPr lang="en-US" sz="2000">
                <a:solidFill>
                  <a:srgbClr val="003057"/>
                </a:solidFill>
                <a:latin typeface="Roboto"/>
                <a:ea typeface="Roboto"/>
                <a:cs typeface="Roboto"/>
                <a:sym typeface="Roboto"/>
              </a:rPr>
              <a:t>Yu Y, Zhuang Y, Zhang J, et al. Large language model as attributed training data generator: A tale of diversity and bias[J]. arXiv preprint arXiv:2306.15895, 2023.</a:t>
            </a:r>
            <a:endParaRPr sz="2000">
              <a:solidFill>
                <a:srgbClr val="003057"/>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5"/>
          <p:cNvSpPr txBox="1"/>
          <p:nvPr>
            <p:ph idx="1" type="body"/>
          </p:nvPr>
        </p:nvSpPr>
        <p:spPr>
          <a:xfrm>
            <a:off x="381000" y="1215479"/>
            <a:ext cx="11430000" cy="2541000"/>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115000"/>
              </a:lnSpc>
              <a:spcBef>
                <a:spcPts val="0"/>
              </a:spcBef>
              <a:spcAft>
                <a:spcPts val="0"/>
              </a:spcAft>
              <a:buSzPts val="1800"/>
              <a:buChar char="•"/>
            </a:pPr>
            <a:r>
              <a:rPr lang="en-US"/>
              <a:t>D</a:t>
            </a:r>
            <a:r>
              <a:rPr lang="en-US"/>
              <a:t>ata augmentation can increase data diversity and overcome data scarcity.</a:t>
            </a:r>
            <a:endParaRPr/>
          </a:p>
          <a:p>
            <a:pPr indent="0" lvl="0" marL="228600" rtl="0" algn="l">
              <a:lnSpc>
                <a:spcPct val="115000"/>
              </a:lnSpc>
              <a:spcBef>
                <a:spcPts val="0"/>
              </a:spcBef>
              <a:spcAft>
                <a:spcPts val="0"/>
              </a:spcAft>
              <a:buNone/>
            </a:pPr>
            <a:r>
              <a:t/>
            </a:r>
            <a:endParaRPr/>
          </a:p>
          <a:p>
            <a:pPr indent="-228600" lvl="0" marL="228600" rtl="0" algn="l">
              <a:lnSpc>
                <a:spcPct val="115000"/>
              </a:lnSpc>
              <a:spcBef>
                <a:spcPts val="0"/>
              </a:spcBef>
              <a:spcAft>
                <a:spcPts val="0"/>
              </a:spcAft>
              <a:buSzPts val="1800"/>
              <a:buChar char="•"/>
            </a:pPr>
            <a:r>
              <a:rPr lang="en-US"/>
              <a:t>Several renowned generative models, such as VAEs, GANs, and Diffusion models, require training on authentic datasets.</a:t>
            </a:r>
            <a:endParaRPr/>
          </a:p>
          <a:p>
            <a:pPr indent="0" lvl="0" marL="228600" rtl="0" algn="l">
              <a:lnSpc>
                <a:spcPct val="115000"/>
              </a:lnSpc>
              <a:spcBef>
                <a:spcPts val="0"/>
              </a:spcBef>
              <a:spcAft>
                <a:spcPts val="0"/>
              </a:spcAft>
              <a:buNone/>
            </a:pPr>
            <a:r>
              <a:t/>
            </a:r>
            <a:endParaRPr/>
          </a:p>
          <a:p>
            <a:pPr indent="-228600" lvl="0" marL="228600" rtl="0" algn="l">
              <a:lnSpc>
                <a:spcPct val="115000"/>
              </a:lnSpc>
              <a:spcBef>
                <a:spcPts val="0"/>
              </a:spcBef>
              <a:spcAft>
                <a:spcPts val="0"/>
              </a:spcAft>
              <a:buSzPts val="1800"/>
              <a:buChar char="•"/>
            </a:pPr>
            <a:r>
              <a:rPr lang="en-US"/>
              <a:t>Large language models (LLMs) are pre-trained on world knowledge.</a:t>
            </a:r>
            <a:endParaRPr/>
          </a:p>
        </p:txBody>
      </p:sp>
      <p:sp>
        <p:nvSpPr>
          <p:cNvPr id="106" name="Google Shape;106;p5"/>
          <p:cNvSpPr txBox="1"/>
          <p:nvPr>
            <p:ph type="title"/>
          </p:nvPr>
        </p:nvSpPr>
        <p:spPr>
          <a:xfrm>
            <a:off x="381000" y="200722"/>
            <a:ext cx="11430000" cy="101476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Background </a:t>
            </a:r>
            <a:endParaRPr/>
          </a:p>
        </p:txBody>
      </p:sp>
      <p:pic>
        <p:nvPicPr>
          <p:cNvPr id="107" name="Google Shape;107;p5"/>
          <p:cNvPicPr preferRelativeResize="0"/>
          <p:nvPr/>
        </p:nvPicPr>
        <p:blipFill>
          <a:blip r:embed="rId3">
            <a:alphaModFix/>
          </a:blip>
          <a:stretch>
            <a:fillRect/>
          </a:stretch>
        </p:blipFill>
        <p:spPr>
          <a:xfrm>
            <a:off x="528075" y="3756475"/>
            <a:ext cx="3656376" cy="2506725"/>
          </a:xfrm>
          <a:prstGeom prst="rect">
            <a:avLst/>
          </a:prstGeom>
          <a:noFill/>
          <a:ln>
            <a:noFill/>
          </a:ln>
        </p:spPr>
      </p:pic>
      <p:pic>
        <p:nvPicPr>
          <p:cNvPr id="108" name="Google Shape;108;p5"/>
          <p:cNvPicPr preferRelativeResize="0"/>
          <p:nvPr/>
        </p:nvPicPr>
        <p:blipFill>
          <a:blip r:embed="rId4">
            <a:alphaModFix/>
          </a:blip>
          <a:stretch>
            <a:fillRect/>
          </a:stretch>
        </p:blipFill>
        <p:spPr>
          <a:xfrm>
            <a:off x="6048001" y="4024004"/>
            <a:ext cx="4210050" cy="1971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29f1bd1e4eb_0_0"/>
          <p:cNvSpPr txBox="1"/>
          <p:nvPr>
            <p:ph idx="1" type="body"/>
          </p:nvPr>
        </p:nvSpPr>
        <p:spPr>
          <a:xfrm>
            <a:off x="381000" y="1215473"/>
            <a:ext cx="11430000" cy="4917000"/>
          </a:xfrm>
          <a:prstGeom prst="rect">
            <a:avLst/>
          </a:prstGeom>
          <a:noFill/>
          <a:ln>
            <a:noFill/>
          </a:ln>
        </p:spPr>
        <p:txBody>
          <a:bodyPr anchorCtr="0" anchor="t" bIns="45700" lIns="91425" spcFirstLastPara="1" rIns="91425" wrap="square" tIns="45700">
            <a:noAutofit/>
          </a:bodyPr>
          <a:lstStyle/>
          <a:p>
            <a:pPr indent="-381000" lvl="0" marL="457200" rtl="0" algn="l">
              <a:lnSpc>
                <a:spcPct val="115000"/>
              </a:lnSpc>
              <a:spcBef>
                <a:spcPts val="0"/>
              </a:spcBef>
              <a:spcAft>
                <a:spcPts val="0"/>
              </a:spcAft>
              <a:buSzPts val="2400"/>
              <a:buChar char="•"/>
            </a:pPr>
            <a:r>
              <a:rPr lang="en-US"/>
              <a:t>Sentiment analysis is crucial for identifying sentiment polarities in texts across e-commerce, blogs, and social media, but faces the challenge of costly and time-consuming data labeling.</a:t>
            </a:r>
            <a:endParaRPr/>
          </a:p>
          <a:p>
            <a:pPr indent="0" lvl="0" marL="457200" rtl="0" algn="l">
              <a:lnSpc>
                <a:spcPct val="115000"/>
              </a:lnSpc>
              <a:spcBef>
                <a:spcPts val="0"/>
              </a:spcBef>
              <a:spcAft>
                <a:spcPts val="0"/>
              </a:spcAft>
              <a:buNone/>
            </a:pPr>
            <a:r>
              <a:t/>
            </a:r>
            <a:endParaRPr/>
          </a:p>
          <a:p>
            <a:pPr indent="-381000" lvl="0" marL="457200" rtl="0" algn="l">
              <a:lnSpc>
                <a:spcPct val="115000"/>
              </a:lnSpc>
              <a:spcBef>
                <a:spcPts val="0"/>
              </a:spcBef>
              <a:spcAft>
                <a:spcPts val="0"/>
              </a:spcAft>
              <a:buClr>
                <a:schemeClr val="dk1"/>
              </a:buClr>
              <a:buSzPts val="2400"/>
              <a:buChar char="•"/>
            </a:pPr>
            <a:r>
              <a:rPr lang="en-US">
                <a:solidFill>
                  <a:schemeClr val="dk1"/>
                </a:solidFill>
              </a:rPr>
              <a:t>LLMs are encoded with extensive world knowledge, offering a valuable tool in data generation. By leveraging LLMs for this purpose, we can reduce human effort and achieve more effective outcomes.</a:t>
            </a:r>
            <a:endParaRPr>
              <a:solidFill>
                <a:schemeClr val="dk1"/>
              </a:solidFill>
            </a:endParaRPr>
          </a:p>
          <a:p>
            <a:pPr indent="0" lvl="0" marL="457200" rtl="0" algn="l">
              <a:lnSpc>
                <a:spcPct val="115000"/>
              </a:lnSpc>
              <a:spcBef>
                <a:spcPts val="0"/>
              </a:spcBef>
              <a:spcAft>
                <a:spcPts val="0"/>
              </a:spcAft>
              <a:buNone/>
            </a:pPr>
            <a:r>
              <a:t/>
            </a:r>
            <a:endParaRPr>
              <a:solidFill>
                <a:schemeClr val="dk1"/>
              </a:solidFill>
            </a:endParaRPr>
          </a:p>
          <a:p>
            <a:pPr indent="-381000" lvl="0" marL="457200" rtl="0" algn="l">
              <a:lnSpc>
                <a:spcPct val="115000"/>
              </a:lnSpc>
              <a:spcBef>
                <a:spcPts val="0"/>
              </a:spcBef>
              <a:spcAft>
                <a:spcPts val="0"/>
              </a:spcAft>
              <a:buSzPts val="2400"/>
              <a:buChar char="•"/>
            </a:pPr>
            <a:r>
              <a:rPr lang="en-US"/>
              <a:t>We want to explore whether we could ask LLMs directly to generate new data </a:t>
            </a:r>
            <a:r>
              <a:rPr lang="en-US"/>
              <a:t>for </a:t>
            </a:r>
            <a:r>
              <a:rPr lang="en-US"/>
              <a:t>sentiment analysis through different prompting techniques.</a:t>
            </a:r>
            <a:endParaRPr/>
          </a:p>
          <a:p>
            <a:pPr indent="0" lvl="0" marL="457200" rtl="0" algn="l">
              <a:lnSpc>
                <a:spcPct val="90000"/>
              </a:lnSpc>
              <a:spcBef>
                <a:spcPts val="0"/>
              </a:spcBef>
              <a:spcAft>
                <a:spcPts val="0"/>
              </a:spcAft>
              <a:buNone/>
            </a:pPr>
            <a:r>
              <a:t/>
            </a:r>
            <a:endParaRPr/>
          </a:p>
          <a:p>
            <a:pPr indent="0" lvl="0" marL="0" rtl="0" algn="l">
              <a:lnSpc>
                <a:spcPct val="90000"/>
              </a:lnSpc>
              <a:spcBef>
                <a:spcPts val="0"/>
              </a:spcBef>
              <a:spcAft>
                <a:spcPts val="0"/>
              </a:spcAft>
              <a:buNone/>
            </a:pPr>
            <a:r>
              <a:t/>
            </a:r>
            <a:endParaRPr/>
          </a:p>
        </p:txBody>
      </p:sp>
      <p:sp>
        <p:nvSpPr>
          <p:cNvPr id="114" name="Google Shape;114;g29f1bd1e4eb_0_0"/>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Motivation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g29f1bd1e4eb_0_5"/>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Related Work</a:t>
            </a:r>
            <a:endParaRPr/>
          </a:p>
        </p:txBody>
      </p:sp>
      <p:sp>
        <p:nvSpPr>
          <p:cNvPr id="120" name="Google Shape;120;g29f1bd1e4eb_0_5"/>
          <p:cNvSpPr txBox="1"/>
          <p:nvPr>
            <p:ph idx="1" type="body"/>
          </p:nvPr>
        </p:nvSpPr>
        <p:spPr>
          <a:xfrm>
            <a:off x="381000" y="1375910"/>
            <a:ext cx="11430000" cy="4225800"/>
          </a:xfrm>
          <a:prstGeom prst="rect">
            <a:avLst/>
          </a:prstGeom>
          <a:noFill/>
          <a:ln>
            <a:noFill/>
          </a:ln>
        </p:spPr>
        <p:txBody>
          <a:bodyPr anchorCtr="0" anchor="t" bIns="45700" lIns="91425" spcFirstLastPara="1" rIns="91425" wrap="square" tIns="45700">
            <a:normAutofit/>
          </a:bodyPr>
          <a:lstStyle/>
          <a:p>
            <a:pPr indent="-381000" lvl="0" marL="457200" rtl="0" algn="l">
              <a:lnSpc>
                <a:spcPct val="115000"/>
              </a:lnSpc>
              <a:spcBef>
                <a:spcPts val="0"/>
              </a:spcBef>
              <a:spcAft>
                <a:spcPts val="0"/>
              </a:spcAft>
              <a:buSzPts val="2400"/>
              <a:buChar char="•"/>
            </a:pPr>
            <a:r>
              <a:rPr lang="en-US"/>
              <a:t>LLM as data generators: Generating tabular data [Borisov et al., 2022], relation triplets [Chia et al., 2022] and sentence pairs [Schick &amp; Schütze, 2021].</a:t>
            </a:r>
            <a:endParaRPr/>
          </a:p>
          <a:p>
            <a:pPr indent="0" lvl="0" marL="914400" rtl="0" algn="l">
              <a:lnSpc>
                <a:spcPct val="115000"/>
              </a:lnSpc>
              <a:spcBef>
                <a:spcPts val="0"/>
              </a:spcBef>
              <a:spcAft>
                <a:spcPts val="0"/>
              </a:spcAft>
              <a:buNone/>
            </a:pPr>
            <a:r>
              <a:t/>
            </a:r>
            <a:endParaRPr/>
          </a:p>
          <a:p>
            <a:pPr indent="-381000" lvl="1" marL="914400" rtl="0" algn="l">
              <a:lnSpc>
                <a:spcPct val="115000"/>
              </a:lnSpc>
              <a:spcBef>
                <a:spcPts val="0"/>
              </a:spcBef>
              <a:spcAft>
                <a:spcPts val="0"/>
              </a:spcAft>
              <a:buSzPts val="2400"/>
              <a:buChar char="•"/>
            </a:pPr>
            <a:r>
              <a:rPr lang="en-US" sz="2400"/>
              <a:t>LLM as training data generators: Generating </a:t>
            </a:r>
            <a:r>
              <a:rPr lang="en-US" sz="2400">
                <a:solidFill>
                  <a:schemeClr val="dk1"/>
                </a:solidFill>
              </a:rPr>
              <a:t>Question Answering chain-of-thought reasoning steps [Ho et at., 2022] and instruction data [Wang et al., 2023].</a:t>
            </a:r>
            <a:endParaRPr sz="2400"/>
          </a:p>
          <a:p>
            <a:pPr indent="0" lvl="0" marL="914400" rtl="0" algn="l">
              <a:lnSpc>
                <a:spcPct val="115000"/>
              </a:lnSpc>
              <a:spcBef>
                <a:spcPts val="0"/>
              </a:spcBef>
              <a:spcAft>
                <a:spcPts val="0"/>
              </a:spcAft>
              <a:buNone/>
            </a:pPr>
            <a:r>
              <a:t/>
            </a:r>
            <a:endParaRPr/>
          </a:p>
          <a:p>
            <a:pPr indent="-381000" lvl="0" marL="457200" rtl="0" algn="l">
              <a:lnSpc>
                <a:spcPct val="115000"/>
              </a:lnSpc>
              <a:spcBef>
                <a:spcPts val="0"/>
              </a:spcBef>
              <a:spcAft>
                <a:spcPts val="0"/>
              </a:spcAft>
              <a:buSzPts val="2400"/>
              <a:buChar char="•"/>
            </a:pPr>
            <a:r>
              <a:rPr lang="en-US"/>
              <a:t>AttrPrompt [Yu et al., 2023]:  Utilizing attributed prompts to produce diverse and attributed generated data, specifically on topic classification tasks.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29f1bd1e4eb_5_13"/>
          <p:cNvSpPr txBox="1"/>
          <p:nvPr>
            <p:ph idx="1" type="body"/>
          </p:nvPr>
        </p:nvSpPr>
        <p:spPr>
          <a:xfrm>
            <a:off x="381000" y="1215475"/>
            <a:ext cx="11430000" cy="55578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A7934B"/>
              </a:buClr>
              <a:buSzPts val="2400"/>
              <a:buChar char="•"/>
            </a:pPr>
            <a:r>
              <a:rPr lang="en-US" u="sng">
                <a:solidFill>
                  <a:srgbClr val="A7934B"/>
                </a:solidFill>
                <a:hlinkClick r:id="rId3">
                  <a:extLst>
                    <a:ext uri="{A12FA001-AC4F-418D-AE19-62706E023703}">
                      <ahyp:hlinkClr val="tx"/>
                    </a:ext>
                  </a:extLst>
                </a:hlinkClick>
              </a:rPr>
              <a:t>Twitter Sentiment Dataset</a:t>
            </a:r>
            <a:endParaRPr>
              <a:solidFill>
                <a:srgbClr val="A7934B"/>
              </a:solidFill>
            </a:endParaRPr>
          </a:p>
          <a:p>
            <a:pPr indent="-228600" lvl="1" marL="685800" rtl="0" algn="l">
              <a:lnSpc>
                <a:spcPct val="90000"/>
              </a:lnSpc>
              <a:spcBef>
                <a:spcPts val="500"/>
              </a:spcBef>
              <a:spcAft>
                <a:spcPts val="0"/>
              </a:spcAft>
              <a:buClr>
                <a:srgbClr val="003057"/>
              </a:buClr>
              <a:buSzPts val="1800"/>
              <a:buChar char="•"/>
            </a:pPr>
            <a:r>
              <a:rPr lang="en-US" sz="1800"/>
              <a:t>Categorize tweets by sentiment</a:t>
            </a:r>
            <a:endParaRPr sz="1800"/>
          </a:p>
          <a:p>
            <a:pPr indent="-228600" lvl="1" marL="685800" rtl="0" algn="l">
              <a:lnSpc>
                <a:spcPct val="90000"/>
              </a:lnSpc>
              <a:spcBef>
                <a:spcPts val="500"/>
              </a:spcBef>
              <a:spcAft>
                <a:spcPts val="0"/>
              </a:spcAft>
              <a:buSzPts val="1800"/>
              <a:buChar char="•"/>
            </a:pPr>
            <a:r>
              <a:rPr lang="en-US" sz="1800"/>
              <a:t>Labels: positive, neutral, negative</a:t>
            </a:r>
            <a:endParaRPr sz="1800"/>
          </a:p>
          <a:p>
            <a:pPr indent="-228600" lvl="1" marL="685800" rtl="0" algn="l">
              <a:lnSpc>
                <a:spcPct val="90000"/>
              </a:lnSpc>
              <a:spcBef>
                <a:spcPts val="500"/>
              </a:spcBef>
              <a:spcAft>
                <a:spcPts val="0"/>
              </a:spcAft>
              <a:buSzPts val="1800"/>
              <a:buChar char="•"/>
            </a:pPr>
            <a:r>
              <a:rPr lang="en-US" sz="1800"/>
              <a:t>example:   </a:t>
            </a:r>
            <a:endParaRPr sz="1800"/>
          </a:p>
          <a:p>
            <a:pPr indent="0" lvl="0" marL="685800" rtl="0" algn="l">
              <a:lnSpc>
                <a:spcPct val="90000"/>
              </a:lnSpc>
              <a:spcBef>
                <a:spcPts val="500"/>
              </a:spcBef>
              <a:spcAft>
                <a:spcPts val="0"/>
              </a:spcAft>
              <a:buNone/>
            </a:pPr>
            <a:r>
              <a:rPr lang="en-US" sz="1800"/>
              <a:t>THANK YYYYYYYYYOOOOOOOOOOUUUUU! – positive</a:t>
            </a:r>
            <a:endParaRPr sz="1800"/>
          </a:p>
          <a:p>
            <a:pPr indent="0" lvl="0" marL="685800" rtl="0" algn="l">
              <a:lnSpc>
                <a:spcPct val="90000"/>
              </a:lnSpc>
              <a:spcBef>
                <a:spcPts val="500"/>
              </a:spcBef>
              <a:spcAft>
                <a:spcPts val="0"/>
              </a:spcAft>
              <a:buNone/>
            </a:pPr>
            <a:r>
              <a:rPr lang="en-US" sz="1800"/>
              <a:t>what interview! leave me alone – negative</a:t>
            </a:r>
            <a:endParaRPr sz="1800"/>
          </a:p>
          <a:p>
            <a:pPr indent="0" lvl="0" marL="0" rtl="0" algn="l">
              <a:lnSpc>
                <a:spcPct val="90000"/>
              </a:lnSpc>
              <a:spcBef>
                <a:spcPts val="500"/>
              </a:spcBef>
              <a:spcAft>
                <a:spcPts val="0"/>
              </a:spcAft>
              <a:buNone/>
            </a:pPr>
            <a:r>
              <a:t/>
            </a:r>
            <a:endParaRPr sz="1800"/>
          </a:p>
          <a:p>
            <a:pPr indent="-228600" lvl="0" marL="228600" rtl="0" algn="l">
              <a:spcBef>
                <a:spcPts val="0"/>
              </a:spcBef>
              <a:spcAft>
                <a:spcPts val="0"/>
              </a:spcAft>
              <a:buClr>
                <a:srgbClr val="A7934B"/>
              </a:buClr>
              <a:buSzPts val="2400"/>
              <a:buChar char="•"/>
            </a:pPr>
            <a:r>
              <a:rPr lang="en-US" u="sng">
                <a:solidFill>
                  <a:srgbClr val="A7934B"/>
                </a:solidFill>
                <a:hlinkClick r:id="rId4">
                  <a:extLst>
                    <a:ext uri="{A12FA001-AC4F-418D-AE19-62706E023703}">
                      <ahyp:hlinkClr val="tx"/>
                    </a:ext>
                  </a:extLst>
                </a:hlinkClick>
              </a:rPr>
              <a:t>Covid-19 Twitter Dataset</a:t>
            </a:r>
            <a:endParaRPr sz="1800">
              <a:solidFill>
                <a:srgbClr val="A7934B"/>
              </a:solidFill>
            </a:endParaRPr>
          </a:p>
          <a:p>
            <a:pPr indent="-228600" lvl="1" marL="685800" rtl="0" algn="l">
              <a:spcBef>
                <a:spcPts val="500"/>
              </a:spcBef>
              <a:spcAft>
                <a:spcPts val="0"/>
              </a:spcAft>
              <a:buClr>
                <a:schemeClr val="dk1"/>
              </a:buClr>
              <a:buSzPts val="1800"/>
              <a:buChar char="•"/>
            </a:pPr>
            <a:r>
              <a:rPr lang="en-US" sz="1800">
                <a:solidFill>
                  <a:schemeClr val="dk1"/>
                </a:solidFill>
              </a:rPr>
              <a:t>Categorize tweets related to covid-19 by sentiment</a:t>
            </a:r>
            <a:endParaRPr sz="1800">
              <a:solidFill>
                <a:schemeClr val="dk1"/>
              </a:solidFill>
            </a:endParaRPr>
          </a:p>
          <a:p>
            <a:pPr indent="-228600" lvl="1" marL="685800" rtl="0" algn="l">
              <a:spcBef>
                <a:spcPts val="500"/>
              </a:spcBef>
              <a:spcAft>
                <a:spcPts val="0"/>
              </a:spcAft>
              <a:buClr>
                <a:schemeClr val="dk1"/>
              </a:buClr>
              <a:buSzPts val="1800"/>
              <a:buChar char="•"/>
            </a:pPr>
            <a:r>
              <a:rPr lang="en-US" sz="1800">
                <a:solidFill>
                  <a:schemeClr val="dk1"/>
                </a:solidFill>
              </a:rPr>
              <a:t>Labels: Extremely positive, Positive, Neutral, Negative, Extremely negative</a:t>
            </a:r>
            <a:endParaRPr sz="1800">
              <a:solidFill>
                <a:schemeClr val="dk1"/>
              </a:solidFill>
            </a:endParaRPr>
          </a:p>
          <a:p>
            <a:pPr indent="-228600" lvl="1" marL="685800" rtl="0" algn="l">
              <a:spcBef>
                <a:spcPts val="500"/>
              </a:spcBef>
              <a:spcAft>
                <a:spcPts val="0"/>
              </a:spcAft>
              <a:buClr>
                <a:schemeClr val="dk1"/>
              </a:buClr>
              <a:buSzPts val="1800"/>
              <a:buChar char="•"/>
            </a:pPr>
            <a:r>
              <a:rPr lang="en-US" sz="1800">
                <a:solidFill>
                  <a:schemeClr val="dk1"/>
                </a:solidFill>
              </a:rPr>
              <a:t>example:</a:t>
            </a:r>
            <a:endParaRPr sz="1800">
              <a:solidFill>
                <a:schemeClr val="dk1"/>
              </a:solidFill>
            </a:endParaRPr>
          </a:p>
          <a:p>
            <a:pPr indent="0" lvl="0" marL="685800" rtl="0" algn="l">
              <a:spcBef>
                <a:spcPts val="1000"/>
              </a:spcBef>
              <a:spcAft>
                <a:spcPts val="0"/>
              </a:spcAft>
              <a:buNone/>
            </a:pPr>
            <a:r>
              <a:rPr lang="en-US" sz="1800">
                <a:solidFill>
                  <a:schemeClr val="dk1"/>
                </a:solidFill>
              </a:rPr>
              <a:t>if i don't die bc of covid-19, I'll die from the lack of food bc YALL DONE TOOK EVERYTHING IN THE SUPERMARKET – extremely negative</a:t>
            </a:r>
            <a:endParaRPr sz="1800">
              <a:solidFill>
                <a:schemeClr val="dk1"/>
              </a:solidFill>
            </a:endParaRPr>
          </a:p>
          <a:p>
            <a:pPr indent="0" lvl="0" marL="685800" rtl="0" algn="l">
              <a:spcBef>
                <a:spcPts val="1000"/>
              </a:spcBef>
              <a:spcAft>
                <a:spcPts val="0"/>
              </a:spcAft>
              <a:buNone/>
            </a:pPr>
            <a:r>
              <a:rPr lang="en-US" sz="1800">
                <a:solidFill>
                  <a:schemeClr val="dk1"/>
                </a:solidFill>
              </a:rPr>
              <a:t>Covid-19:  No need for panic buying, food available at all times ¬ñ PM assures – neutral</a:t>
            </a:r>
            <a:endParaRPr sz="1800">
              <a:solidFill>
                <a:schemeClr val="dk1"/>
              </a:solidFill>
            </a:endParaRPr>
          </a:p>
          <a:p>
            <a:pPr indent="0" lvl="0" marL="685800" rtl="0" algn="l">
              <a:spcBef>
                <a:spcPts val="1000"/>
              </a:spcBef>
              <a:spcAft>
                <a:spcPts val="0"/>
              </a:spcAft>
              <a:buNone/>
            </a:pPr>
            <a:r>
              <a:rPr lang="en-US" sz="1800">
                <a:solidFill>
                  <a:schemeClr val="dk1"/>
                </a:solidFill>
              </a:rPr>
              <a:t>Hi, COVID-19. Thanks for making me do more online shopping. – positive</a:t>
            </a:r>
            <a:endParaRPr sz="1800">
              <a:solidFill>
                <a:schemeClr val="dk1"/>
              </a:solidFill>
            </a:endParaRPr>
          </a:p>
          <a:p>
            <a:pPr indent="0" lvl="0" marL="685800" rtl="0" algn="l">
              <a:spcBef>
                <a:spcPts val="1000"/>
              </a:spcBef>
              <a:spcAft>
                <a:spcPts val="0"/>
              </a:spcAft>
              <a:buNone/>
            </a:pPr>
            <a:r>
              <a:t/>
            </a:r>
            <a:endParaRPr sz="1800">
              <a:solidFill>
                <a:schemeClr val="dk1"/>
              </a:solidFill>
            </a:endParaRPr>
          </a:p>
        </p:txBody>
      </p:sp>
      <p:sp>
        <p:nvSpPr>
          <p:cNvPr id="126" name="Google Shape;126;g29f1bd1e4eb_5_13"/>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Dataset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29f5a92e613_2_0"/>
          <p:cNvSpPr txBox="1"/>
          <p:nvPr>
            <p:ph idx="1" type="body"/>
          </p:nvPr>
        </p:nvSpPr>
        <p:spPr>
          <a:xfrm>
            <a:off x="381000" y="803550"/>
            <a:ext cx="8204700" cy="1014900"/>
          </a:xfrm>
          <a:prstGeom prst="rect">
            <a:avLst/>
          </a:prstGeom>
          <a:noFill/>
          <a:ln>
            <a:noFill/>
          </a:ln>
        </p:spPr>
        <p:txBody>
          <a:bodyPr anchorCtr="0" anchor="t" bIns="45700" lIns="91425" spcFirstLastPara="1" rIns="91425" wrap="square" tIns="45700">
            <a:normAutofit/>
          </a:bodyPr>
          <a:lstStyle/>
          <a:p>
            <a:pPr indent="-228600" lvl="0" marL="228600" rtl="0" algn="l">
              <a:lnSpc>
                <a:spcPct val="115000"/>
              </a:lnSpc>
              <a:spcBef>
                <a:spcPts val="0"/>
              </a:spcBef>
              <a:spcAft>
                <a:spcPts val="0"/>
              </a:spcAft>
              <a:buClr>
                <a:srgbClr val="003057"/>
              </a:buClr>
              <a:buSzPts val="2400"/>
              <a:buChar char="•"/>
            </a:pPr>
            <a:r>
              <a:rPr lang="en-US"/>
              <a:t>AttrPrompt is not suitable for tweets generation.</a:t>
            </a:r>
            <a:endParaRPr/>
          </a:p>
          <a:p>
            <a:pPr indent="-228600" lvl="1" marL="685800" rtl="0" algn="l">
              <a:lnSpc>
                <a:spcPct val="115000"/>
              </a:lnSpc>
              <a:spcBef>
                <a:spcPts val="0"/>
              </a:spcBef>
              <a:spcAft>
                <a:spcPts val="0"/>
              </a:spcAft>
              <a:buSzPts val="1800"/>
              <a:buChar char="•"/>
            </a:pPr>
            <a:r>
              <a:rPr lang="en-US"/>
              <a:t>These attributes are abstract and vague.</a:t>
            </a:r>
            <a:endParaRPr/>
          </a:p>
        </p:txBody>
      </p:sp>
      <p:sp>
        <p:nvSpPr>
          <p:cNvPr id="132" name="Google Shape;132;g29f5a92e613_2_0"/>
          <p:cNvSpPr txBox="1"/>
          <p:nvPr>
            <p:ph type="title"/>
          </p:nvPr>
        </p:nvSpPr>
        <p:spPr>
          <a:xfrm>
            <a:off x="381000" y="-3"/>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Initial exploration</a:t>
            </a:r>
            <a:endParaRPr/>
          </a:p>
        </p:txBody>
      </p:sp>
      <p:pic>
        <p:nvPicPr>
          <p:cNvPr id="133" name="Google Shape;133;g29f5a92e613_2_0"/>
          <p:cNvPicPr preferRelativeResize="0"/>
          <p:nvPr/>
        </p:nvPicPr>
        <p:blipFill>
          <a:blip r:embed="rId3">
            <a:alphaModFix/>
          </a:blip>
          <a:stretch>
            <a:fillRect/>
          </a:stretch>
        </p:blipFill>
        <p:spPr>
          <a:xfrm>
            <a:off x="445498" y="1700348"/>
            <a:ext cx="559675" cy="542199"/>
          </a:xfrm>
          <a:prstGeom prst="rect">
            <a:avLst/>
          </a:prstGeom>
          <a:noFill/>
          <a:ln>
            <a:noFill/>
          </a:ln>
        </p:spPr>
      </p:pic>
      <p:sp>
        <p:nvSpPr>
          <p:cNvPr id="134" name="Google Shape;134;g29f5a92e613_2_0"/>
          <p:cNvSpPr/>
          <p:nvPr/>
        </p:nvSpPr>
        <p:spPr>
          <a:xfrm>
            <a:off x="1097775" y="1762200"/>
            <a:ext cx="4189200" cy="855300"/>
          </a:xfrm>
          <a:prstGeom prst="rect">
            <a:avLst/>
          </a:prstGeom>
          <a:no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US" sz="1200">
                <a:solidFill>
                  <a:srgbClr val="0F0F0F"/>
                </a:solidFill>
                <a:latin typeface="Roboto"/>
                <a:ea typeface="Roboto"/>
                <a:cs typeface="Roboto"/>
                <a:sym typeface="Roboto"/>
              </a:rPr>
              <a:t>Which attribute dimensions do you consider vital in determining the sentiment of a tweet in COVID-19?</a:t>
            </a:r>
            <a:endParaRPr>
              <a:latin typeface="Roboto"/>
              <a:ea typeface="Roboto"/>
              <a:cs typeface="Roboto"/>
              <a:sym typeface="Roboto"/>
            </a:endParaRPr>
          </a:p>
        </p:txBody>
      </p:sp>
      <p:pic>
        <p:nvPicPr>
          <p:cNvPr id="135" name="Google Shape;135;g29f5a92e613_2_0"/>
          <p:cNvPicPr preferRelativeResize="0"/>
          <p:nvPr/>
        </p:nvPicPr>
        <p:blipFill>
          <a:blip r:embed="rId4">
            <a:alphaModFix/>
          </a:blip>
          <a:stretch>
            <a:fillRect/>
          </a:stretch>
        </p:blipFill>
        <p:spPr>
          <a:xfrm>
            <a:off x="525150" y="2823925"/>
            <a:ext cx="480150" cy="480150"/>
          </a:xfrm>
          <a:prstGeom prst="rect">
            <a:avLst/>
          </a:prstGeom>
          <a:noFill/>
          <a:ln>
            <a:noFill/>
          </a:ln>
        </p:spPr>
      </p:pic>
      <p:sp>
        <p:nvSpPr>
          <p:cNvPr id="136" name="Google Shape;136;g29f5a92e613_2_0"/>
          <p:cNvSpPr/>
          <p:nvPr/>
        </p:nvSpPr>
        <p:spPr>
          <a:xfrm>
            <a:off x="1097775" y="2823925"/>
            <a:ext cx="4215600" cy="3685200"/>
          </a:xfrm>
          <a:prstGeom prst="rect">
            <a:avLst/>
          </a:pr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US" sz="1200">
                <a:latin typeface="Roboto"/>
                <a:ea typeface="Roboto"/>
                <a:cs typeface="Roboto"/>
                <a:sym typeface="Roboto"/>
              </a:rPr>
              <a:t>1. </a:t>
            </a:r>
            <a:r>
              <a:rPr b="1" lang="en-US" sz="1200">
                <a:latin typeface="Roboto"/>
                <a:ea typeface="Roboto"/>
                <a:cs typeface="Roboto"/>
                <a:sym typeface="Roboto"/>
              </a:rPr>
              <a:t>Emotion:</a:t>
            </a:r>
            <a:r>
              <a:rPr lang="en-US" sz="1200">
                <a:latin typeface="Roboto"/>
                <a:ea typeface="Roboto"/>
                <a:cs typeface="Roboto"/>
                <a:sym typeface="Roboto"/>
              </a:rPr>
              <a:t> Understanding the emotional tone of the tweet is crucial. Tweets can express a range of emotions such as fear, anxiety, anger, sadness, hope, or optimism. </a:t>
            </a:r>
            <a:endParaRPr sz="1200">
              <a:latin typeface="Roboto"/>
              <a:ea typeface="Roboto"/>
              <a:cs typeface="Roboto"/>
              <a:sym typeface="Roboto"/>
            </a:endParaRPr>
          </a:p>
          <a:p>
            <a:pPr indent="0" lvl="0" marL="0" rtl="0" algn="l">
              <a:lnSpc>
                <a:spcPct val="150000"/>
              </a:lnSpc>
              <a:spcBef>
                <a:spcPts val="0"/>
              </a:spcBef>
              <a:spcAft>
                <a:spcPts val="0"/>
              </a:spcAft>
              <a:buNone/>
            </a:pPr>
            <a:r>
              <a:rPr b="1" lang="en-US" sz="1200">
                <a:latin typeface="Roboto"/>
                <a:ea typeface="Roboto"/>
                <a:cs typeface="Roboto"/>
                <a:sym typeface="Roboto"/>
              </a:rPr>
              <a:t>2. Context:</a:t>
            </a:r>
            <a:r>
              <a:rPr lang="en-US" sz="1200">
                <a:latin typeface="Roboto"/>
                <a:ea typeface="Roboto"/>
                <a:cs typeface="Roboto"/>
                <a:sym typeface="Roboto"/>
              </a:rPr>
              <a:t> Consider the context of the tweet. </a:t>
            </a:r>
            <a:r>
              <a:rPr lang="en-US" sz="1200">
                <a:latin typeface="Roboto"/>
                <a:ea typeface="Roboto"/>
                <a:cs typeface="Roboto"/>
                <a:sym typeface="Roboto"/>
              </a:rPr>
              <a:t>Is it providing information, sharing personal experiences, expressing opinions, or asking questions? The context can influence the sentiment interpretation.</a:t>
            </a:r>
            <a:endParaRPr sz="1200">
              <a:latin typeface="Roboto"/>
              <a:ea typeface="Roboto"/>
              <a:cs typeface="Roboto"/>
              <a:sym typeface="Roboto"/>
            </a:endParaRPr>
          </a:p>
          <a:p>
            <a:pPr indent="0" lvl="0" marL="0" rtl="0" algn="l">
              <a:lnSpc>
                <a:spcPct val="150000"/>
              </a:lnSpc>
              <a:spcBef>
                <a:spcPts val="0"/>
              </a:spcBef>
              <a:spcAft>
                <a:spcPts val="0"/>
              </a:spcAft>
              <a:buNone/>
            </a:pPr>
            <a:r>
              <a:rPr b="1" lang="en-US" sz="1200">
                <a:latin typeface="Roboto"/>
                <a:ea typeface="Roboto"/>
                <a:cs typeface="Roboto"/>
                <a:sym typeface="Roboto"/>
              </a:rPr>
              <a:t>3. Keywords and Phrases:</a:t>
            </a:r>
            <a:r>
              <a:rPr lang="en-US" sz="1200">
                <a:latin typeface="Roboto"/>
                <a:ea typeface="Roboto"/>
                <a:cs typeface="Roboto"/>
                <a:sym typeface="Roboto"/>
              </a:rPr>
              <a:t> Analyze the specific words and phrases used in the tweet. Certain words or hashtags may indicate positive or negative sentiment. For example, words like "vaccine," "recovery," "lockdown," or "pandemic" can carry sentiment implications.</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a:t>
            </a:r>
            <a:endParaRPr sz="1200">
              <a:latin typeface="Roboto"/>
              <a:ea typeface="Roboto"/>
              <a:cs typeface="Roboto"/>
              <a:sym typeface="Roboto"/>
            </a:endParaRPr>
          </a:p>
        </p:txBody>
      </p:sp>
      <p:sp>
        <p:nvSpPr>
          <p:cNvPr id="137" name="Google Shape;137;g29f5a92e613_2_0"/>
          <p:cNvSpPr txBox="1"/>
          <p:nvPr>
            <p:ph idx="1" type="body"/>
          </p:nvPr>
        </p:nvSpPr>
        <p:spPr>
          <a:xfrm>
            <a:off x="5917175" y="1762200"/>
            <a:ext cx="5415600" cy="4671900"/>
          </a:xfrm>
          <a:prstGeom prst="rect">
            <a:avLst/>
          </a:prstGeom>
          <a:noFill/>
          <a:ln>
            <a:noFill/>
          </a:ln>
        </p:spPr>
        <p:txBody>
          <a:bodyPr anchorCtr="0" anchor="t" bIns="45700" lIns="91425" spcFirstLastPara="1" rIns="91425" wrap="square" tIns="45700">
            <a:normAutofit/>
          </a:bodyPr>
          <a:lstStyle/>
          <a:p>
            <a:pPr indent="-228600" lvl="0" marL="228600" rtl="0" algn="l">
              <a:lnSpc>
                <a:spcPct val="115000"/>
              </a:lnSpc>
              <a:spcBef>
                <a:spcPts val="0"/>
              </a:spcBef>
              <a:spcAft>
                <a:spcPts val="0"/>
              </a:spcAft>
              <a:buClr>
                <a:srgbClr val="003057"/>
              </a:buClr>
              <a:buSzPts val="2400"/>
              <a:buChar char="•"/>
            </a:pPr>
            <a:r>
              <a:rPr lang="en-US"/>
              <a:t>Tweets are much shorter than news articles. They </a:t>
            </a:r>
            <a:r>
              <a:rPr lang="en-US"/>
              <a:t>lack consistent elements such as style or location.</a:t>
            </a:r>
            <a:endParaRPr/>
          </a:p>
          <a:p>
            <a:pPr indent="0" lvl="0" marL="228600" rtl="0" algn="l">
              <a:lnSpc>
                <a:spcPct val="115000"/>
              </a:lnSpc>
              <a:spcBef>
                <a:spcPts val="0"/>
              </a:spcBef>
              <a:spcAft>
                <a:spcPts val="0"/>
              </a:spcAft>
              <a:buNone/>
            </a:pPr>
            <a:r>
              <a:t/>
            </a:r>
            <a:endParaRPr/>
          </a:p>
          <a:p>
            <a:pPr indent="-228600" lvl="0" marL="228600" rtl="0" algn="l">
              <a:lnSpc>
                <a:spcPct val="115000"/>
              </a:lnSpc>
              <a:spcBef>
                <a:spcPts val="0"/>
              </a:spcBef>
              <a:spcAft>
                <a:spcPts val="0"/>
              </a:spcAft>
              <a:buClr>
                <a:srgbClr val="003057"/>
              </a:buClr>
              <a:buSzPts val="2400"/>
              <a:buChar char="•"/>
            </a:pPr>
            <a:r>
              <a:rPr lang="en-US"/>
              <a:t>Short phrases or single sentences in tweets might be highly ambiguous, so </a:t>
            </a:r>
            <a:r>
              <a:rPr lang="en-US"/>
              <a:t>tweets often lack sufficient context for accurately </a:t>
            </a:r>
            <a:r>
              <a:rPr lang="en-US"/>
              <a:t>determining the</a:t>
            </a:r>
            <a:r>
              <a:rPr lang="en-US"/>
              <a:t> sentiment.</a:t>
            </a:r>
            <a:endParaRPr/>
          </a:p>
          <a:p>
            <a:pPr indent="0" lvl="0" marL="0" rtl="0" algn="l">
              <a:lnSpc>
                <a:spcPct val="90000"/>
              </a:lnSpc>
              <a:spcBef>
                <a:spcPts val="0"/>
              </a:spcBef>
              <a:spcAft>
                <a:spcPts val="0"/>
              </a:spcAft>
              <a:buNone/>
            </a:pPr>
            <a:r>
              <a:t/>
            </a:r>
            <a:endParaRPr/>
          </a:p>
          <a:p>
            <a:pPr indent="0" lvl="0" marL="0" rtl="0" algn="l">
              <a:lnSpc>
                <a:spcPct val="90000"/>
              </a:lnSpc>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g29f2e5144fe_0_34"/>
          <p:cNvSpPr txBox="1"/>
          <p:nvPr>
            <p:ph idx="1" type="body"/>
          </p:nvPr>
        </p:nvSpPr>
        <p:spPr>
          <a:xfrm>
            <a:off x="381000" y="879750"/>
            <a:ext cx="5436000" cy="2075700"/>
          </a:xfrm>
          <a:prstGeom prst="rect">
            <a:avLst/>
          </a:prstGeom>
          <a:noFill/>
          <a:ln>
            <a:noFill/>
          </a:ln>
        </p:spPr>
        <p:txBody>
          <a:bodyPr anchorCtr="0" anchor="t" bIns="45700" lIns="91425" spcFirstLastPara="1" rIns="91425" wrap="square" tIns="45700">
            <a:normAutofit fontScale="77500" lnSpcReduction="20000"/>
          </a:bodyPr>
          <a:lstStyle/>
          <a:p>
            <a:pPr indent="-194310" lvl="0" marL="228600" rtl="0" algn="l">
              <a:lnSpc>
                <a:spcPct val="90000"/>
              </a:lnSpc>
              <a:spcBef>
                <a:spcPts val="0"/>
              </a:spcBef>
              <a:spcAft>
                <a:spcPts val="0"/>
              </a:spcAft>
              <a:buClr>
                <a:srgbClr val="1E1E1E"/>
              </a:buClr>
              <a:buSzPct val="100000"/>
              <a:buChar char="•"/>
            </a:pPr>
            <a:r>
              <a:rPr lang="en-US">
                <a:solidFill>
                  <a:srgbClr val="1E1E1E"/>
                </a:solidFill>
              </a:rPr>
              <a:t>Fact-imagination prompts:</a:t>
            </a:r>
            <a:endParaRPr>
              <a:solidFill>
                <a:srgbClr val="1E1E1E"/>
              </a:solidFill>
            </a:endParaRPr>
          </a:p>
          <a:p>
            <a:pPr indent="-202882" lvl="1" marL="685800" rtl="0" algn="l">
              <a:lnSpc>
                <a:spcPct val="115000"/>
              </a:lnSpc>
              <a:spcBef>
                <a:spcPts val="0"/>
              </a:spcBef>
              <a:spcAft>
                <a:spcPts val="0"/>
              </a:spcAft>
              <a:buSzPct val="100000"/>
              <a:buChar char="•"/>
            </a:pPr>
            <a:r>
              <a:rPr lang="en-US" sz="1800">
                <a:solidFill>
                  <a:srgbClr val="000000"/>
                </a:solidFill>
              </a:rPr>
              <a:t>Instead of analyzing the attributes, we ask LLMs to imagine facts or events that might lead people to compose such tweets.</a:t>
            </a:r>
            <a:endParaRPr sz="1800">
              <a:solidFill>
                <a:srgbClr val="000000"/>
              </a:solidFill>
            </a:endParaRPr>
          </a:p>
          <a:p>
            <a:pPr indent="-202882" lvl="1" marL="685800" rtl="0" algn="l">
              <a:lnSpc>
                <a:spcPct val="115000"/>
              </a:lnSpc>
              <a:spcBef>
                <a:spcPts val="0"/>
              </a:spcBef>
              <a:spcAft>
                <a:spcPts val="0"/>
              </a:spcAft>
              <a:buSzPct val="100000"/>
              <a:buChar char="•"/>
            </a:pPr>
            <a:r>
              <a:rPr lang="en-US" sz="1800">
                <a:solidFill>
                  <a:srgbClr val="000000"/>
                </a:solidFill>
              </a:rPr>
              <a:t>Let LLMs analyze and reflect on the </a:t>
            </a:r>
            <a:r>
              <a:rPr b="1" lang="en-US" sz="1800">
                <a:solidFill>
                  <a:srgbClr val="000000"/>
                </a:solidFill>
              </a:rPr>
              <a:t>reasons</a:t>
            </a:r>
            <a:r>
              <a:rPr lang="en-US" sz="1800">
                <a:solidFill>
                  <a:srgbClr val="000000"/>
                </a:solidFill>
              </a:rPr>
              <a:t> and </a:t>
            </a:r>
            <a:r>
              <a:rPr b="1" lang="en-US" sz="1800">
                <a:solidFill>
                  <a:srgbClr val="000000"/>
                </a:solidFill>
              </a:rPr>
              <a:t>events</a:t>
            </a:r>
            <a:r>
              <a:rPr lang="en-US" sz="1800">
                <a:solidFill>
                  <a:srgbClr val="000000"/>
                </a:solidFill>
              </a:rPr>
              <a:t> behind these specific labels. This step could be also done </a:t>
            </a:r>
            <a:r>
              <a:rPr b="1" lang="en-US" sz="1800">
                <a:solidFill>
                  <a:srgbClr val="000000"/>
                </a:solidFill>
              </a:rPr>
              <a:t>by human</a:t>
            </a:r>
            <a:r>
              <a:rPr lang="en-US" sz="1800">
                <a:solidFill>
                  <a:srgbClr val="000000"/>
                </a:solidFill>
              </a:rPr>
              <a:t>.</a:t>
            </a:r>
            <a:endParaRPr sz="1800">
              <a:solidFill>
                <a:srgbClr val="000000"/>
              </a:solidFill>
            </a:endParaRPr>
          </a:p>
          <a:p>
            <a:pPr indent="-202882" lvl="1" marL="685800" rtl="0" algn="l">
              <a:lnSpc>
                <a:spcPct val="115000"/>
              </a:lnSpc>
              <a:spcBef>
                <a:spcPts val="0"/>
              </a:spcBef>
              <a:spcAft>
                <a:spcPts val="0"/>
              </a:spcAft>
              <a:buSzPct val="100000"/>
              <a:buChar char="•"/>
            </a:pPr>
            <a:r>
              <a:rPr lang="en-US" sz="1800">
                <a:solidFill>
                  <a:srgbClr val="000000"/>
                </a:solidFill>
              </a:rPr>
              <a:t>Instructing the LLMs to generate new data based on those reasons and events.</a:t>
            </a:r>
            <a:endParaRPr/>
          </a:p>
        </p:txBody>
      </p:sp>
      <p:sp>
        <p:nvSpPr>
          <p:cNvPr id="143" name="Google Shape;143;g29f2e5144fe_0_34"/>
          <p:cNvSpPr txBox="1"/>
          <p:nvPr>
            <p:ph type="title"/>
          </p:nvPr>
        </p:nvSpPr>
        <p:spPr>
          <a:xfrm>
            <a:off x="381000" y="-3"/>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M</a:t>
            </a:r>
            <a:r>
              <a:rPr lang="en-US"/>
              <a:t>ethod</a:t>
            </a:r>
            <a:endParaRPr/>
          </a:p>
        </p:txBody>
      </p:sp>
      <p:pic>
        <p:nvPicPr>
          <p:cNvPr id="144" name="Google Shape;144;g29f2e5144fe_0_34"/>
          <p:cNvPicPr preferRelativeResize="0"/>
          <p:nvPr/>
        </p:nvPicPr>
        <p:blipFill>
          <a:blip r:embed="rId3">
            <a:alphaModFix/>
          </a:blip>
          <a:stretch>
            <a:fillRect/>
          </a:stretch>
        </p:blipFill>
        <p:spPr>
          <a:xfrm>
            <a:off x="420763" y="4820050"/>
            <a:ext cx="480150" cy="480150"/>
          </a:xfrm>
          <a:prstGeom prst="rect">
            <a:avLst/>
          </a:prstGeom>
          <a:noFill/>
          <a:ln>
            <a:noFill/>
          </a:ln>
        </p:spPr>
      </p:pic>
      <p:sp>
        <p:nvSpPr>
          <p:cNvPr id="145" name="Google Shape;145;g29f2e5144fe_0_34"/>
          <p:cNvSpPr/>
          <p:nvPr/>
        </p:nvSpPr>
        <p:spPr>
          <a:xfrm>
            <a:off x="987500" y="4378150"/>
            <a:ext cx="4675500" cy="2253600"/>
          </a:xfrm>
          <a:prstGeom prst="rect">
            <a:avLst/>
          </a:pr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US" sz="1200">
                <a:latin typeface="Roboto"/>
                <a:ea typeface="Roboto"/>
                <a:cs typeface="Roboto"/>
                <a:sym typeface="Roboto"/>
              </a:rPr>
              <a:t>Personal Loss or Grief:</a:t>
            </a:r>
            <a:r>
              <a:rPr lang="en-US" sz="1200">
                <a:latin typeface="Roboto"/>
                <a:ea typeface="Roboto"/>
                <a:cs typeface="Roboto"/>
                <a:sym typeface="Roboto"/>
              </a:rPr>
              <a:t> Tweets expressing sorrow over the loss of a loved one, a pet, or mourning significant life changes.</a:t>
            </a:r>
            <a:endParaRPr sz="1200">
              <a:latin typeface="Roboto"/>
              <a:ea typeface="Roboto"/>
              <a:cs typeface="Roboto"/>
              <a:sym typeface="Roboto"/>
            </a:endParaRPr>
          </a:p>
          <a:p>
            <a:pPr indent="0" lvl="0" marL="0" rtl="0" algn="l">
              <a:lnSpc>
                <a:spcPct val="115000"/>
              </a:lnSpc>
              <a:spcBef>
                <a:spcPts val="0"/>
              </a:spcBef>
              <a:spcAft>
                <a:spcPts val="0"/>
              </a:spcAft>
              <a:buNone/>
            </a:pPr>
            <a:r>
              <a:rPr b="1" lang="en-US" sz="1200">
                <a:latin typeface="Roboto"/>
                <a:ea typeface="Roboto"/>
                <a:cs typeface="Roboto"/>
                <a:sym typeface="Roboto"/>
              </a:rPr>
              <a:t>Health Issues:</a:t>
            </a:r>
            <a:r>
              <a:rPr lang="en-US" sz="1200">
                <a:latin typeface="Roboto"/>
                <a:ea typeface="Roboto"/>
                <a:cs typeface="Roboto"/>
                <a:sym typeface="Roboto"/>
              </a:rPr>
              <a:t> Sharing struggles with physical or mental health, or expressing frustration over a health system or treatment.</a:t>
            </a:r>
            <a:endParaRPr sz="1200">
              <a:latin typeface="Roboto"/>
              <a:ea typeface="Roboto"/>
              <a:cs typeface="Roboto"/>
              <a:sym typeface="Roboto"/>
            </a:endParaRPr>
          </a:p>
          <a:p>
            <a:pPr indent="0" lvl="0" marL="0" rtl="0" algn="l">
              <a:lnSpc>
                <a:spcPct val="115000"/>
              </a:lnSpc>
              <a:spcBef>
                <a:spcPts val="0"/>
              </a:spcBef>
              <a:spcAft>
                <a:spcPts val="0"/>
              </a:spcAft>
              <a:buNone/>
            </a:pPr>
            <a:r>
              <a:rPr b="1" lang="en-US" sz="1200">
                <a:latin typeface="Roboto"/>
                <a:ea typeface="Roboto"/>
                <a:cs typeface="Roboto"/>
                <a:sym typeface="Roboto"/>
              </a:rPr>
              <a:t>Work-related Stress: </a:t>
            </a:r>
            <a:r>
              <a:rPr lang="en-US" sz="1200">
                <a:latin typeface="Roboto"/>
                <a:ea typeface="Roboto"/>
                <a:cs typeface="Roboto"/>
                <a:sym typeface="Roboto"/>
              </a:rPr>
              <a:t>Complaints about workload, challenging work environments, unsatisfactory job conditions, or conflicts with colleagues or superiors.</a:t>
            </a:r>
            <a:endParaRPr sz="1200">
              <a:latin typeface="Roboto"/>
              <a:ea typeface="Roboto"/>
              <a:cs typeface="Roboto"/>
              <a:sym typeface="Roboto"/>
            </a:endParaRPr>
          </a:p>
          <a:p>
            <a:pPr indent="0" lvl="0" marL="0" rtl="0" algn="l">
              <a:lnSpc>
                <a:spcPct val="115000"/>
              </a:lnSpc>
              <a:spcBef>
                <a:spcPts val="0"/>
              </a:spcBef>
              <a:spcAft>
                <a:spcPts val="0"/>
              </a:spcAft>
              <a:buNone/>
            </a:pPr>
            <a:r>
              <a:rPr lang="en-US" sz="1200">
                <a:latin typeface="Roboto"/>
                <a:ea typeface="Roboto"/>
                <a:cs typeface="Roboto"/>
                <a:sym typeface="Roboto"/>
              </a:rPr>
              <a:t>……</a:t>
            </a:r>
            <a:endParaRPr sz="1200">
              <a:latin typeface="Roboto"/>
              <a:ea typeface="Roboto"/>
              <a:cs typeface="Roboto"/>
              <a:sym typeface="Roboto"/>
            </a:endParaRPr>
          </a:p>
        </p:txBody>
      </p:sp>
      <p:pic>
        <p:nvPicPr>
          <p:cNvPr id="146" name="Google Shape;146;g29f2e5144fe_0_34"/>
          <p:cNvPicPr preferRelativeResize="0"/>
          <p:nvPr/>
        </p:nvPicPr>
        <p:blipFill>
          <a:blip r:embed="rId4">
            <a:alphaModFix/>
          </a:blip>
          <a:stretch>
            <a:fillRect/>
          </a:stretch>
        </p:blipFill>
        <p:spPr>
          <a:xfrm>
            <a:off x="380998" y="2955448"/>
            <a:ext cx="559675" cy="542199"/>
          </a:xfrm>
          <a:prstGeom prst="rect">
            <a:avLst/>
          </a:prstGeom>
          <a:noFill/>
          <a:ln>
            <a:noFill/>
          </a:ln>
        </p:spPr>
      </p:pic>
      <p:sp>
        <p:nvSpPr>
          <p:cNvPr id="147" name="Google Shape;147;g29f2e5144fe_0_34"/>
          <p:cNvSpPr/>
          <p:nvPr/>
        </p:nvSpPr>
        <p:spPr>
          <a:xfrm>
            <a:off x="987500" y="2955450"/>
            <a:ext cx="4675500" cy="1281300"/>
          </a:xfrm>
          <a:prstGeom prst="rect">
            <a:avLst/>
          </a:prstGeom>
          <a:no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200">
                <a:solidFill>
                  <a:srgbClr val="1E1E1E"/>
                </a:solidFill>
                <a:latin typeface="Roboto"/>
                <a:ea typeface="Roboto"/>
                <a:cs typeface="Roboto"/>
                <a:sym typeface="Roboto"/>
              </a:rPr>
              <a:t>Pl</a:t>
            </a:r>
            <a:r>
              <a:rPr lang="en-US" sz="1200">
                <a:solidFill>
                  <a:srgbClr val="1E1E1E"/>
                </a:solidFill>
                <a:latin typeface="Roboto"/>
                <a:ea typeface="Roboto"/>
                <a:cs typeface="Roboto"/>
                <a:sym typeface="Roboto"/>
              </a:rPr>
              <a:t>ease analyze the dataset I upload. Then reflect on the reasons behind these specific labels. For example, people often post on Twitter in response to certain events or situations. Please imagine a variety of potential events that could lead to such posts for {sentiment class}. </a:t>
            </a:r>
            <a:endParaRPr>
              <a:latin typeface="Roboto"/>
              <a:ea typeface="Roboto"/>
              <a:cs typeface="Roboto"/>
              <a:sym typeface="Roboto"/>
            </a:endParaRPr>
          </a:p>
        </p:txBody>
      </p:sp>
      <p:pic>
        <p:nvPicPr>
          <p:cNvPr id="148" name="Google Shape;148;g29f2e5144fe_0_34"/>
          <p:cNvPicPr preferRelativeResize="0"/>
          <p:nvPr/>
        </p:nvPicPr>
        <p:blipFill>
          <a:blip r:embed="rId4">
            <a:alphaModFix/>
          </a:blip>
          <a:stretch>
            <a:fillRect/>
          </a:stretch>
        </p:blipFill>
        <p:spPr>
          <a:xfrm>
            <a:off x="6307298" y="1268548"/>
            <a:ext cx="559675" cy="542199"/>
          </a:xfrm>
          <a:prstGeom prst="rect">
            <a:avLst/>
          </a:prstGeom>
          <a:noFill/>
          <a:ln>
            <a:noFill/>
          </a:ln>
        </p:spPr>
      </p:pic>
      <p:sp>
        <p:nvSpPr>
          <p:cNvPr id="149" name="Google Shape;149;g29f2e5144fe_0_34"/>
          <p:cNvSpPr/>
          <p:nvPr/>
        </p:nvSpPr>
        <p:spPr>
          <a:xfrm>
            <a:off x="7073750" y="1268550"/>
            <a:ext cx="4189200" cy="2720700"/>
          </a:xfrm>
          <a:prstGeom prst="rect">
            <a:avLst/>
          </a:prstGeom>
          <a:no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200">
                <a:latin typeface="Roboto"/>
                <a:ea typeface="Roboto"/>
                <a:cs typeface="Roboto"/>
                <a:sym typeface="Roboto"/>
              </a:rPr>
              <a:t>Suppose you post a tweet on Twitter. Then you play the role of a sentiment analyst and analyze the sentiment of the tweets you publish. </a:t>
            </a:r>
            <a:endParaRPr sz="1200">
              <a:latin typeface="Roboto"/>
              <a:ea typeface="Roboto"/>
              <a:cs typeface="Roboto"/>
              <a:sym typeface="Roboto"/>
            </a:endParaRPr>
          </a:p>
          <a:p>
            <a:pPr indent="0" lvl="0" marL="0" rtl="0" algn="l">
              <a:lnSpc>
                <a:spcPct val="115000"/>
              </a:lnSpc>
              <a:spcBef>
                <a:spcPts val="0"/>
              </a:spcBef>
              <a:spcAft>
                <a:spcPts val="0"/>
              </a:spcAft>
              <a:buNone/>
            </a:pPr>
            <a:r>
              <a:rPr lang="en-US" sz="1200">
                <a:latin typeface="Roboto"/>
                <a:ea typeface="Roboto"/>
                <a:cs typeface="Roboto"/>
                <a:sym typeface="Roboto"/>
              </a:rPr>
              <a:t>Here is some example data: {100 random sample of original dataset of {sentiment cass}}</a:t>
            </a:r>
            <a:endParaRPr sz="1200">
              <a:latin typeface="Roboto"/>
              <a:ea typeface="Roboto"/>
              <a:cs typeface="Roboto"/>
              <a:sym typeface="Roboto"/>
            </a:endParaRPr>
          </a:p>
          <a:p>
            <a:pPr indent="0" lvl="0" marL="0" rtl="0" algn="l">
              <a:lnSpc>
                <a:spcPct val="115000"/>
              </a:lnSpc>
              <a:spcBef>
                <a:spcPts val="0"/>
              </a:spcBef>
              <a:spcAft>
                <a:spcPts val="0"/>
              </a:spcAft>
              <a:buNone/>
            </a:pPr>
            <a:r>
              <a:rPr lang="en-US" sz="1200">
                <a:highlight>
                  <a:srgbClr val="FFD966"/>
                </a:highlight>
                <a:latin typeface="Roboto"/>
                <a:ea typeface="Roboto"/>
                <a:cs typeface="Roboto"/>
                <a:sym typeface="Roboto"/>
              </a:rPr>
              <a:t>Here are some potential event that might lead to such post, please generate tweets base on these situations: {situations </a:t>
            </a:r>
            <a:r>
              <a:rPr lang="en-US" sz="1200">
                <a:highlight>
                  <a:srgbClr val="FFD966"/>
                </a:highlight>
                <a:latin typeface="Roboto"/>
                <a:ea typeface="Roboto"/>
                <a:cs typeface="Roboto"/>
                <a:sym typeface="Roboto"/>
              </a:rPr>
              <a:t>given by LLM or human</a:t>
            </a:r>
            <a:r>
              <a:rPr lang="en-US" sz="1200">
                <a:highlight>
                  <a:srgbClr val="FFD966"/>
                </a:highlight>
                <a:latin typeface="Roboto"/>
                <a:ea typeface="Roboto"/>
                <a:cs typeface="Roboto"/>
                <a:sym typeface="Roboto"/>
              </a:rPr>
              <a:t>}</a:t>
            </a:r>
            <a:endParaRPr sz="1200">
              <a:highlight>
                <a:srgbClr val="FFD966"/>
              </a:highlight>
              <a:latin typeface="Roboto"/>
              <a:ea typeface="Roboto"/>
              <a:cs typeface="Roboto"/>
              <a:sym typeface="Roboto"/>
            </a:endParaRPr>
          </a:p>
          <a:p>
            <a:pPr indent="0" lvl="0" marL="0" rtl="0" algn="l">
              <a:lnSpc>
                <a:spcPct val="115000"/>
              </a:lnSpc>
              <a:spcBef>
                <a:spcPts val="0"/>
              </a:spcBef>
              <a:spcAft>
                <a:spcPts val="0"/>
              </a:spcAft>
              <a:buNone/>
            </a:pPr>
            <a:r>
              <a:rPr lang="en-US" sz="1200">
                <a:latin typeface="Roboto"/>
                <a:ea typeface="Roboto"/>
                <a:cs typeface="Roboto"/>
                <a:sym typeface="Roboto"/>
              </a:rPr>
              <a:t>Here are your requirements:</a:t>
            </a:r>
            <a:endParaRPr sz="1200">
              <a:latin typeface="Roboto"/>
              <a:ea typeface="Roboto"/>
              <a:cs typeface="Roboto"/>
              <a:sym typeface="Roboto"/>
            </a:endParaRPr>
          </a:p>
          <a:p>
            <a:pPr indent="0" lvl="0" marL="0" rtl="0" algn="l">
              <a:lnSpc>
                <a:spcPct val="115000"/>
              </a:lnSpc>
              <a:spcBef>
                <a:spcPts val="0"/>
              </a:spcBef>
              <a:spcAft>
                <a:spcPts val="0"/>
              </a:spcAft>
              <a:buNone/>
            </a:pPr>
            <a:r>
              <a:rPr lang="en-US" sz="1200">
                <a:latin typeface="Roboto"/>
                <a:ea typeface="Roboto"/>
                <a:cs typeface="Roboto"/>
                <a:sym typeface="Roboto"/>
              </a:rPr>
              <a:t>Please generate 100 new samples.</a:t>
            </a:r>
            <a:endParaRPr sz="1200">
              <a:latin typeface="Roboto"/>
              <a:ea typeface="Roboto"/>
              <a:cs typeface="Roboto"/>
              <a:sym typeface="Roboto"/>
            </a:endParaRPr>
          </a:p>
          <a:p>
            <a:pPr indent="0" lvl="0" marL="0" rtl="0" algn="l">
              <a:lnSpc>
                <a:spcPct val="115000"/>
              </a:lnSpc>
              <a:spcBef>
                <a:spcPts val="0"/>
              </a:spcBef>
              <a:spcAft>
                <a:spcPts val="0"/>
              </a:spcAft>
              <a:buNone/>
            </a:pPr>
            <a:r>
              <a:rPr lang="en-US" sz="1200">
                <a:latin typeface="Roboto"/>
                <a:ea typeface="Roboto"/>
                <a:cs typeface="Roboto"/>
                <a:sym typeface="Roboto"/>
              </a:rPr>
              <a:t>Please generate only {sentiment class} samples</a:t>
            </a:r>
            <a:endParaRPr sz="1200">
              <a:latin typeface="Roboto"/>
              <a:ea typeface="Roboto"/>
              <a:cs typeface="Roboto"/>
              <a:sym typeface="Roboto"/>
            </a:endParaRPr>
          </a:p>
          <a:p>
            <a:pPr indent="0" lvl="0" marL="0" rtl="0" algn="l">
              <a:lnSpc>
                <a:spcPct val="115000"/>
              </a:lnSpc>
              <a:spcBef>
                <a:spcPts val="0"/>
              </a:spcBef>
              <a:spcAft>
                <a:spcPts val="0"/>
              </a:spcAft>
              <a:buNone/>
            </a:pPr>
            <a:r>
              <a:rPr lang="en-US" sz="1200">
                <a:latin typeface="Roboto"/>
                <a:ea typeface="Roboto"/>
                <a:cs typeface="Roboto"/>
                <a:sym typeface="Roboto"/>
              </a:rPr>
              <a:t>Please follow the same format of example data</a:t>
            </a:r>
            <a:endParaRPr>
              <a:latin typeface="Roboto"/>
              <a:ea typeface="Roboto"/>
              <a:cs typeface="Roboto"/>
              <a:sym typeface="Roboto"/>
            </a:endParaRPr>
          </a:p>
        </p:txBody>
      </p:sp>
      <p:pic>
        <p:nvPicPr>
          <p:cNvPr id="150" name="Google Shape;150;g29f2e5144fe_0_34"/>
          <p:cNvPicPr preferRelativeResize="0"/>
          <p:nvPr/>
        </p:nvPicPr>
        <p:blipFill>
          <a:blip r:embed="rId3">
            <a:alphaModFix/>
          </a:blip>
          <a:stretch>
            <a:fillRect/>
          </a:stretch>
        </p:blipFill>
        <p:spPr>
          <a:xfrm>
            <a:off x="6386825" y="4236775"/>
            <a:ext cx="480150" cy="480150"/>
          </a:xfrm>
          <a:prstGeom prst="rect">
            <a:avLst/>
          </a:prstGeom>
          <a:noFill/>
          <a:ln>
            <a:noFill/>
          </a:ln>
        </p:spPr>
      </p:pic>
      <p:sp>
        <p:nvSpPr>
          <p:cNvPr id="151" name="Google Shape;151;g29f2e5144fe_0_34"/>
          <p:cNvSpPr/>
          <p:nvPr/>
        </p:nvSpPr>
        <p:spPr>
          <a:xfrm>
            <a:off x="7060550" y="4141075"/>
            <a:ext cx="4215600" cy="1838100"/>
          </a:xfrm>
          <a:prstGeom prst="rect">
            <a:avLst/>
          </a:pr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200">
                <a:latin typeface="Roboto"/>
                <a:ea typeface="Roboto"/>
                <a:cs typeface="Roboto"/>
                <a:sym typeface="Roboto"/>
              </a:rPr>
              <a:t>textID,text,sentiment</a:t>
            </a:r>
            <a:endParaRPr sz="1200">
              <a:latin typeface="Roboto"/>
              <a:ea typeface="Roboto"/>
              <a:cs typeface="Roboto"/>
              <a:sym typeface="Roboto"/>
            </a:endParaRPr>
          </a:p>
          <a:p>
            <a:pPr indent="0" lvl="0" marL="0" rtl="0" algn="l">
              <a:spcBef>
                <a:spcPts val="0"/>
              </a:spcBef>
              <a:spcAft>
                <a:spcPts val="0"/>
              </a:spcAft>
              <a:buNone/>
            </a:pPr>
            <a:r>
              <a:rPr lang="en-US" sz="1200">
                <a:latin typeface="Calibri"/>
                <a:ea typeface="Calibri"/>
                <a:cs typeface="Calibri"/>
                <a:sym typeface="Calibri"/>
              </a:rPr>
              <a:t>1,My computer keeps crashing and it's driving me crazy!,negative</a:t>
            </a:r>
            <a:endParaRPr sz="1200">
              <a:latin typeface="Calibri"/>
              <a:ea typeface="Calibri"/>
              <a:cs typeface="Calibri"/>
              <a:sym typeface="Calibri"/>
            </a:endParaRPr>
          </a:p>
          <a:p>
            <a:pPr indent="0" lvl="0" marL="0" rtl="0" algn="l">
              <a:spcBef>
                <a:spcPts val="0"/>
              </a:spcBef>
              <a:spcAft>
                <a:spcPts val="0"/>
              </a:spcAft>
              <a:buNone/>
            </a:pPr>
            <a:r>
              <a:rPr lang="en-US" sz="1200">
                <a:latin typeface="Calibri"/>
                <a:ea typeface="Calibri"/>
                <a:cs typeface="Calibri"/>
                <a:sym typeface="Calibri"/>
              </a:rPr>
              <a:t>2,The social event I was looking forward to got canceled, and now I'm feeling really disappointed.,negative</a:t>
            </a:r>
            <a:endParaRPr sz="1200">
              <a:latin typeface="Calibri"/>
              <a:ea typeface="Calibri"/>
              <a:cs typeface="Calibri"/>
              <a:sym typeface="Calibri"/>
            </a:endParaRPr>
          </a:p>
          <a:p>
            <a:pPr indent="0" lvl="0" marL="0" rtl="0" algn="l">
              <a:spcBef>
                <a:spcPts val="0"/>
              </a:spcBef>
              <a:spcAft>
                <a:spcPts val="0"/>
              </a:spcAft>
              <a:buNone/>
            </a:pPr>
            <a:r>
              <a:rPr lang="en-US" sz="1200">
                <a:latin typeface="Calibri"/>
                <a:ea typeface="Calibri"/>
                <a:cs typeface="Calibri"/>
                <a:sym typeface="Calibri"/>
              </a:rPr>
              <a:t>3,I'm so stressed with work deadlines, it's overwhelming.,negative</a:t>
            </a:r>
            <a:endParaRPr sz="1200">
              <a:latin typeface="Calibri"/>
              <a:ea typeface="Calibri"/>
              <a:cs typeface="Calibri"/>
              <a:sym typeface="Calibri"/>
            </a:endParaRPr>
          </a:p>
          <a:p>
            <a:pPr indent="0" lvl="0" marL="0" rtl="0" algn="l">
              <a:lnSpc>
                <a:spcPct val="115000"/>
              </a:lnSpc>
              <a:spcBef>
                <a:spcPts val="0"/>
              </a:spcBef>
              <a:spcAft>
                <a:spcPts val="0"/>
              </a:spcAft>
              <a:buNone/>
            </a:pPr>
            <a:r>
              <a:rPr lang="en-US" sz="1200">
                <a:latin typeface="Roboto"/>
                <a:ea typeface="Roboto"/>
                <a:cs typeface="Roboto"/>
                <a:sym typeface="Roboto"/>
              </a:rPr>
              <a:t>……</a:t>
            </a:r>
            <a:endParaRPr sz="12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29f1bd1e4eb_5_18"/>
          <p:cNvSpPr txBox="1"/>
          <p:nvPr>
            <p:ph idx="1" type="body"/>
          </p:nvPr>
        </p:nvSpPr>
        <p:spPr>
          <a:xfrm>
            <a:off x="381000" y="879750"/>
            <a:ext cx="5241600" cy="10149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003057"/>
              </a:buClr>
              <a:buSzPts val="2400"/>
              <a:buChar char="•"/>
            </a:pPr>
            <a:r>
              <a:rPr lang="en-US"/>
              <a:t>Simple prompt</a:t>
            </a:r>
            <a:endParaRPr/>
          </a:p>
          <a:p>
            <a:pPr indent="-228600" lvl="1" marL="685800" rtl="0" algn="l">
              <a:lnSpc>
                <a:spcPct val="90000"/>
              </a:lnSpc>
              <a:spcBef>
                <a:spcPts val="0"/>
              </a:spcBef>
              <a:spcAft>
                <a:spcPts val="0"/>
              </a:spcAft>
              <a:buSzPts val="1800"/>
              <a:buChar char="•"/>
            </a:pPr>
            <a:r>
              <a:rPr lang="en-US"/>
              <a:t>directly ask GPT to generate new data</a:t>
            </a:r>
            <a:endParaRPr/>
          </a:p>
        </p:txBody>
      </p:sp>
      <p:sp>
        <p:nvSpPr>
          <p:cNvPr id="157" name="Google Shape;157;g29f1bd1e4eb_5_18"/>
          <p:cNvSpPr txBox="1"/>
          <p:nvPr>
            <p:ph type="title"/>
          </p:nvPr>
        </p:nvSpPr>
        <p:spPr>
          <a:xfrm>
            <a:off x="381000" y="-3"/>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Baseline Prompting Method</a:t>
            </a:r>
            <a:endParaRPr/>
          </a:p>
        </p:txBody>
      </p:sp>
      <p:pic>
        <p:nvPicPr>
          <p:cNvPr id="158" name="Google Shape;158;g29f1bd1e4eb_5_18"/>
          <p:cNvPicPr preferRelativeResize="0"/>
          <p:nvPr/>
        </p:nvPicPr>
        <p:blipFill>
          <a:blip r:embed="rId3">
            <a:alphaModFix/>
          </a:blip>
          <a:stretch>
            <a:fillRect/>
          </a:stretch>
        </p:blipFill>
        <p:spPr>
          <a:xfrm>
            <a:off x="445498" y="1700348"/>
            <a:ext cx="559675" cy="542199"/>
          </a:xfrm>
          <a:prstGeom prst="rect">
            <a:avLst/>
          </a:prstGeom>
          <a:noFill/>
          <a:ln>
            <a:noFill/>
          </a:ln>
        </p:spPr>
      </p:pic>
      <p:sp>
        <p:nvSpPr>
          <p:cNvPr id="159" name="Google Shape;159;g29f1bd1e4eb_5_18"/>
          <p:cNvSpPr/>
          <p:nvPr/>
        </p:nvSpPr>
        <p:spPr>
          <a:xfrm>
            <a:off x="1124175" y="1762200"/>
            <a:ext cx="4189200" cy="2377200"/>
          </a:xfrm>
          <a:prstGeom prst="rect">
            <a:avLst/>
          </a:prstGeom>
          <a:no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US" sz="1200">
                <a:latin typeface="Roboto"/>
                <a:ea typeface="Roboto"/>
                <a:cs typeface="Roboto"/>
                <a:sym typeface="Roboto"/>
              </a:rPr>
              <a:t>Suppose you post a tweet on Twitter. Then you play the role of a sentiment analyst and analyze the sentiment of the tweets you publish. </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Here is some example data: {100 random sample of original dataset}</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Here are your requirements:</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Please generate 100 new samples.</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Please follow the same format of example data</a:t>
            </a:r>
            <a:endParaRPr>
              <a:latin typeface="Roboto"/>
              <a:ea typeface="Roboto"/>
              <a:cs typeface="Roboto"/>
              <a:sym typeface="Roboto"/>
            </a:endParaRPr>
          </a:p>
        </p:txBody>
      </p:sp>
      <p:pic>
        <p:nvPicPr>
          <p:cNvPr id="160" name="Google Shape;160;g29f1bd1e4eb_5_18"/>
          <p:cNvPicPr preferRelativeResize="0"/>
          <p:nvPr/>
        </p:nvPicPr>
        <p:blipFill>
          <a:blip r:embed="rId4">
            <a:alphaModFix/>
          </a:blip>
          <a:stretch>
            <a:fillRect/>
          </a:stretch>
        </p:blipFill>
        <p:spPr>
          <a:xfrm>
            <a:off x="525025" y="4289775"/>
            <a:ext cx="480150" cy="480150"/>
          </a:xfrm>
          <a:prstGeom prst="rect">
            <a:avLst/>
          </a:prstGeom>
          <a:noFill/>
          <a:ln>
            <a:noFill/>
          </a:ln>
        </p:spPr>
      </p:pic>
      <p:sp>
        <p:nvSpPr>
          <p:cNvPr id="161" name="Google Shape;161;g29f1bd1e4eb_5_18"/>
          <p:cNvSpPr/>
          <p:nvPr/>
        </p:nvSpPr>
        <p:spPr>
          <a:xfrm>
            <a:off x="1097650" y="4289775"/>
            <a:ext cx="4215600" cy="1900200"/>
          </a:xfrm>
          <a:prstGeom prst="rect">
            <a:avLst/>
          </a:pr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US" sz="1200">
                <a:latin typeface="Roboto"/>
                <a:ea typeface="Roboto"/>
                <a:cs typeface="Roboto"/>
                <a:sym typeface="Roboto"/>
              </a:rPr>
              <a:t>textID,</a:t>
            </a:r>
            <a:r>
              <a:rPr lang="en-US" sz="1200">
                <a:latin typeface="Roboto"/>
                <a:ea typeface="Roboto"/>
                <a:cs typeface="Roboto"/>
                <a:sym typeface="Roboto"/>
              </a:rPr>
              <a:t>text,sentiment</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1,I can't believe this happened,neutral</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2,Feeling really down today, everything seems hopeless",negative</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3,This movie made me laugh so hard,positive</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a:t>
            </a:r>
            <a:endParaRPr sz="1200">
              <a:latin typeface="Roboto"/>
              <a:ea typeface="Roboto"/>
              <a:cs typeface="Roboto"/>
              <a:sym typeface="Roboto"/>
            </a:endParaRPr>
          </a:p>
        </p:txBody>
      </p:sp>
      <p:sp>
        <p:nvSpPr>
          <p:cNvPr id="162" name="Google Shape;162;g29f1bd1e4eb_5_18"/>
          <p:cNvSpPr txBox="1"/>
          <p:nvPr>
            <p:ph idx="1" type="body"/>
          </p:nvPr>
        </p:nvSpPr>
        <p:spPr>
          <a:xfrm>
            <a:off x="6145325" y="614750"/>
            <a:ext cx="5241600" cy="10149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003057"/>
              </a:buClr>
              <a:buSzPts val="2400"/>
              <a:buChar char="•"/>
            </a:pPr>
            <a:r>
              <a:rPr lang="en-US"/>
              <a:t>P</a:t>
            </a:r>
            <a:r>
              <a:rPr lang="en-US"/>
              <a:t>rompt </a:t>
            </a:r>
            <a:r>
              <a:rPr lang="en-US"/>
              <a:t>based on label</a:t>
            </a:r>
            <a:endParaRPr/>
          </a:p>
          <a:p>
            <a:pPr indent="-228600" lvl="1" marL="685800" rtl="0" algn="l">
              <a:lnSpc>
                <a:spcPct val="90000"/>
              </a:lnSpc>
              <a:spcBef>
                <a:spcPts val="0"/>
              </a:spcBef>
              <a:spcAft>
                <a:spcPts val="0"/>
              </a:spcAft>
              <a:buSzPts val="1800"/>
              <a:buChar char="•"/>
            </a:pPr>
            <a:r>
              <a:rPr lang="en-US"/>
              <a:t>directly ask GPT to generate new data for one class</a:t>
            </a:r>
            <a:endParaRPr/>
          </a:p>
        </p:txBody>
      </p:sp>
      <p:pic>
        <p:nvPicPr>
          <p:cNvPr id="163" name="Google Shape;163;g29f1bd1e4eb_5_18"/>
          <p:cNvPicPr preferRelativeResize="0"/>
          <p:nvPr/>
        </p:nvPicPr>
        <p:blipFill>
          <a:blip r:embed="rId3">
            <a:alphaModFix/>
          </a:blip>
          <a:stretch>
            <a:fillRect/>
          </a:stretch>
        </p:blipFill>
        <p:spPr>
          <a:xfrm>
            <a:off x="6042173" y="1700348"/>
            <a:ext cx="559675" cy="542199"/>
          </a:xfrm>
          <a:prstGeom prst="rect">
            <a:avLst/>
          </a:prstGeom>
          <a:noFill/>
          <a:ln>
            <a:noFill/>
          </a:ln>
        </p:spPr>
      </p:pic>
      <p:sp>
        <p:nvSpPr>
          <p:cNvPr id="164" name="Google Shape;164;g29f1bd1e4eb_5_18"/>
          <p:cNvSpPr/>
          <p:nvPr/>
        </p:nvSpPr>
        <p:spPr>
          <a:xfrm>
            <a:off x="6720850" y="1629650"/>
            <a:ext cx="4189200" cy="2509800"/>
          </a:xfrm>
          <a:prstGeom prst="rect">
            <a:avLst/>
          </a:prstGeom>
          <a:no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US" sz="1200">
                <a:latin typeface="Roboto"/>
                <a:ea typeface="Roboto"/>
                <a:cs typeface="Roboto"/>
                <a:sym typeface="Roboto"/>
              </a:rPr>
              <a:t>Suppose you post a tweet on Twitter. Then you play the role of a sentiment analyst and analyze the sentiment of the tweets you publish. </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Here is some example data: {100 random sample of original dataset of </a:t>
            </a:r>
            <a:r>
              <a:rPr lang="en-US" sz="1200">
                <a:highlight>
                  <a:srgbClr val="FFD966"/>
                </a:highlight>
                <a:latin typeface="Roboto"/>
                <a:ea typeface="Roboto"/>
                <a:cs typeface="Roboto"/>
                <a:sym typeface="Roboto"/>
              </a:rPr>
              <a:t>{sentiment class}</a:t>
            </a:r>
            <a:r>
              <a:rPr lang="en-US" sz="1200">
                <a:latin typeface="Roboto"/>
                <a:ea typeface="Roboto"/>
                <a:cs typeface="Roboto"/>
                <a:sym typeface="Roboto"/>
              </a:rPr>
              <a:t>}</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Here are your requirements:</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Please generate 100 new samples.</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highlight>
                  <a:srgbClr val="FFD966"/>
                </a:highlight>
                <a:latin typeface="Roboto"/>
                <a:ea typeface="Roboto"/>
                <a:cs typeface="Roboto"/>
                <a:sym typeface="Roboto"/>
              </a:rPr>
              <a:t>Please generate only {sentiment class} samples</a:t>
            </a:r>
            <a:endParaRPr sz="1200">
              <a:highlight>
                <a:srgbClr val="FFD966"/>
              </a:highlight>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Please follow the same format of example data</a:t>
            </a:r>
            <a:endParaRPr>
              <a:latin typeface="Roboto"/>
              <a:ea typeface="Roboto"/>
              <a:cs typeface="Roboto"/>
              <a:sym typeface="Roboto"/>
            </a:endParaRPr>
          </a:p>
        </p:txBody>
      </p:sp>
      <p:pic>
        <p:nvPicPr>
          <p:cNvPr id="165" name="Google Shape;165;g29f1bd1e4eb_5_18"/>
          <p:cNvPicPr preferRelativeResize="0"/>
          <p:nvPr/>
        </p:nvPicPr>
        <p:blipFill>
          <a:blip r:embed="rId4">
            <a:alphaModFix/>
          </a:blip>
          <a:stretch>
            <a:fillRect/>
          </a:stretch>
        </p:blipFill>
        <p:spPr>
          <a:xfrm>
            <a:off x="6121700" y="4289775"/>
            <a:ext cx="480150" cy="480150"/>
          </a:xfrm>
          <a:prstGeom prst="rect">
            <a:avLst/>
          </a:prstGeom>
          <a:noFill/>
          <a:ln>
            <a:noFill/>
          </a:ln>
        </p:spPr>
      </p:pic>
      <p:sp>
        <p:nvSpPr>
          <p:cNvPr id="166" name="Google Shape;166;g29f1bd1e4eb_5_18"/>
          <p:cNvSpPr/>
          <p:nvPr/>
        </p:nvSpPr>
        <p:spPr>
          <a:xfrm>
            <a:off x="6694325" y="4236750"/>
            <a:ext cx="4215600" cy="1953300"/>
          </a:xfrm>
          <a:prstGeom prst="rect">
            <a:avLst/>
          </a:prstGeom>
          <a:noFill/>
          <a:ln cap="flat" cmpd="sng" w="2857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US" sz="1200">
                <a:latin typeface="Roboto"/>
                <a:ea typeface="Roboto"/>
                <a:cs typeface="Roboto"/>
                <a:sym typeface="Roboto"/>
              </a:rPr>
              <a:t>textID,text,sentiment</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1,</a:t>
            </a:r>
            <a:r>
              <a:rPr lang="en-US" sz="1200">
                <a:latin typeface="Roboto"/>
                <a:ea typeface="Roboto"/>
                <a:cs typeface="Roboto"/>
                <a:sym typeface="Roboto"/>
              </a:rPr>
              <a:t>Celebrating my graduation with friends and family,positive</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2,Having a great time at a music festival. #goodvibes,positive</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3,Spent the day volunteering and making a difference. #givingback,positive</a:t>
            </a:r>
            <a:endParaRPr sz="1200">
              <a:latin typeface="Roboto"/>
              <a:ea typeface="Roboto"/>
              <a:cs typeface="Roboto"/>
              <a:sym typeface="Roboto"/>
            </a:endParaRPr>
          </a:p>
          <a:p>
            <a:pPr indent="0" lvl="0" marL="0" rtl="0" algn="l">
              <a:lnSpc>
                <a:spcPct val="150000"/>
              </a:lnSpc>
              <a:spcBef>
                <a:spcPts val="0"/>
              </a:spcBef>
              <a:spcAft>
                <a:spcPts val="0"/>
              </a:spcAft>
              <a:buNone/>
            </a:pPr>
            <a:r>
              <a:rPr lang="en-US" sz="1200">
                <a:latin typeface="Roboto"/>
                <a:ea typeface="Roboto"/>
                <a:cs typeface="Roboto"/>
                <a:sym typeface="Roboto"/>
              </a:rPr>
              <a:t>……</a:t>
            </a:r>
            <a:endParaRPr sz="12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29f1bd1e4eb_5_8"/>
          <p:cNvSpPr txBox="1"/>
          <p:nvPr>
            <p:ph type="title"/>
          </p:nvPr>
        </p:nvSpPr>
        <p:spPr>
          <a:xfrm>
            <a:off x="381000" y="200722"/>
            <a:ext cx="11430000" cy="1014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A7934B"/>
              </a:buClr>
              <a:buSzPts val="3600"/>
              <a:buFont typeface="Roboto"/>
              <a:buNone/>
            </a:pPr>
            <a:r>
              <a:rPr lang="en-US"/>
              <a:t>Experiments</a:t>
            </a:r>
            <a:endParaRPr/>
          </a:p>
        </p:txBody>
      </p:sp>
      <p:sp>
        <p:nvSpPr>
          <p:cNvPr id="172" name="Google Shape;172;g29f1bd1e4eb_5_8"/>
          <p:cNvSpPr/>
          <p:nvPr/>
        </p:nvSpPr>
        <p:spPr>
          <a:xfrm>
            <a:off x="358975" y="1301763"/>
            <a:ext cx="1546500" cy="1014900"/>
          </a:xfrm>
          <a:prstGeom prst="roundRect">
            <a:avLst>
              <a:gd fmla="val 16667" name="adj"/>
            </a:avLst>
          </a:prstGeom>
          <a:solidFill>
            <a:schemeClr val="accent5"/>
          </a:solid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US" sz="1800">
                <a:solidFill>
                  <a:srgbClr val="A7934B"/>
                </a:solidFill>
              </a:rPr>
              <a:t>Twitter Sentiment Dataset</a:t>
            </a:r>
            <a:endParaRPr b="1" sz="1800">
              <a:solidFill>
                <a:srgbClr val="A7934B"/>
              </a:solidFill>
              <a:latin typeface="Roboto"/>
              <a:ea typeface="Roboto"/>
              <a:cs typeface="Roboto"/>
              <a:sym typeface="Roboto"/>
            </a:endParaRPr>
          </a:p>
        </p:txBody>
      </p:sp>
      <p:sp>
        <p:nvSpPr>
          <p:cNvPr id="173" name="Google Shape;173;g29f1bd1e4eb_5_8"/>
          <p:cNvSpPr/>
          <p:nvPr/>
        </p:nvSpPr>
        <p:spPr>
          <a:xfrm>
            <a:off x="381025" y="2471138"/>
            <a:ext cx="1502400" cy="1014900"/>
          </a:xfrm>
          <a:prstGeom prst="roundRect">
            <a:avLst>
              <a:gd fmla="val 16667" name="adj"/>
            </a:avLst>
          </a:prstGeom>
          <a:solidFill>
            <a:schemeClr val="accent5"/>
          </a:solid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US" sz="1800">
                <a:solidFill>
                  <a:srgbClr val="A7934B"/>
                </a:solidFill>
              </a:rPr>
              <a:t>Covid-19 Twitter</a:t>
            </a:r>
            <a:r>
              <a:rPr b="1" lang="en-US" sz="1800">
                <a:solidFill>
                  <a:srgbClr val="A7934B"/>
                </a:solidFill>
              </a:rPr>
              <a:t> Dataset</a:t>
            </a:r>
            <a:endParaRPr b="1" sz="1800">
              <a:solidFill>
                <a:srgbClr val="A7934B"/>
              </a:solidFill>
              <a:latin typeface="Roboto"/>
              <a:ea typeface="Roboto"/>
              <a:cs typeface="Roboto"/>
              <a:sym typeface="Roboto"/>
            </a:endParaRPr>
          </a:p>
        </p:txBody>
      </p:sp>
      <p:sp>
        <p:nvSpPr>
          <p:cNvPr id="174" name="Google Shape;174;g29f1bd1e4eb_5_8"/>
          <p:cNvSpPr/>
          <p:nvPr/>
        </p:nvSpPr>
        <p:spPr>
          <a:xfrm>
            <a:off x="2022350" y="2214950"/>
            <a:ext cx="873900" cy="2829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5" name="Google Shape;175;g29f1bd1e4eb_5_8"/>
          <p:cNvSpPr/>
          <p:nvPr/>
        </p:nvSpPr>
        <p:spPr>
          <a:xfrm>
            <a:off x="2952338" y="1523600"/>
            <a:ext cx="3360600" cy="549300"/>
          </a:xfrm>
          <a:prstGeom prst="roundRect">
            <a:avLst>
              <a:gd fmla="val 16667" name="adj"/>
            </a:avLst>
          </a:prstGeom>
          <a:solidFill>
            <a:schemeClr val="accent5"/>
          </a:solid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US" sz="1800">
                <a:solidFill>
                  <a:srgbClr val="A7934B"/>
                </a:solidFill>
              </a:rPr>
              <a:t>Original dataset</a:t>
            </a:r>
            <a:endParaRPr b="1" sz="1800">
              <a:solidFill>
                <a:srgbClr val="A7934B"/>
              </a:solidFill>
              <a:latin typeface="Roboto"/>
              <a:ea typeface="Roboto"/>
              <a:cs typeface="Roboto"/>
              <a:sym typeface="Roboto"/>
            </a:endParaRPr>
          </a:p>
        </p:txBody>
      </p:sp>
      <p:sp>
        <p:nvSpPr>
          <p:cNvPr id="176" name="Google Shape;176;g29f1bd1e4eb_5_8"/>
          <p:cNvSpPr/>
          <p:nvPr/>
        </p:nvSpPr>
        <p:spPr>
          <a:xfrm>
            <a:off x="2977738" y="2249000"/>
            <a:ext cx="3360600" cy="1613700"/>
          </a:xfrm>
          <a:prstGeom prst="roundRect">
            <a:avLst>
              <a:gd fmla="val 16667" name="adj"/>
            </a:avLst>
          </a:prstGeom>
          <a:solidFill>
            <a:schemeClr val="accent5"/>
          </a:solid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US" sz="1800">
                <a:solidFill>
                  <a:srgbClr val="A7934B"/>
                </a:solidFill>
              </a:rPr>
              <a:t>Simple prompt</a:t>
            </a:r>
            <a:endParaRPr b="1" sz="1800">
              <a:solidFill>
                <a:srgbClr val="A7934B"/>
              </a:solidFill>
            </a:endParaRPr>
          </a:p>
          <a:p>
            <a:pPr indent="0" lvl="0" marL="0" rtl="0" algn="ctr">
              <a:lnSpc>
                <a:spcPct val="115000"/>
              </a:lnSpc>
              <a:spcBef>
                <a:spcPts val="0"/>
              </a:spcBef>
              <a:spcAft>
                <a:spcPts val="0"/>
              </a:spcAft>
              <a:buNone/>
            </a:pPr>
            <a:r>
              <a:rPr b="1" lang="en-US" sz="1800">
                <a:solidFill>
                  <a:srgbClr val="A7934B"/>
                </a:solidFill>
              </a:rPr>
              <a:t>Prompt based on label</a:t>
            </a:r>
            <a:endParaRPr b="1" sz="1800">
              <a:solidFill>
                <a:srgbClr val="A7934B"/>
              </a:solidFill>
            </a:endParaRPr>
          </a:p>
          <a:p>
            <a:pPr indent="0" lvl="0" marL="0" rtl="0" algn="ctr">
              <a:lnSpc>
                <a:spcPct val="115000"/>
              </a:lnSpc>
              <a:spcBef>
                <a:spcPts val="0"/>
              </a:spcBef>
              <a:spcAft>
                <a:spcPts val="0"/>
              </a:spcAft>
              <a:buNone/>
            </a:pPr>
            <a:r>
              <a:rPr b="1" lang="en-US" sz="1800">
                <a:solidFill>
                  <a:srgbClr val="A7934B"/>
                </a:solidFill>
              </a:rPr>
              <a:t>Fact-imagination by LLM</a:t>
            </a:r>
            <a:endParaRPr b="1" sz="1800">
              <a:solidFill>
                <a:srgbClr val="A7934B"/>
              </a:solidFill>
            </a:endParaRPr>
          </a:p>
          <a:p>
            <a:pPr indent="0" lvl="0" marL="0" rtl="0" algn="ctr">
              <a:lnSpc>
                <a:spcPct val="115000"/>
              </a:lnSpc>
              <a:spcBef>
                <a:spcPts val="0"/>
              </a:spcBef>
              <a:spcAft>
                <a:spcPts val="0"/>
              </a:spcAft>
              <a:buNone/>
            </a:pPr>
            <a:r>
              <a:rPr b="1" lang="en-US" sz="1800">
                <a:solidFill>
                  <a:srgbClr val="A7934B"/>
                </a:solidFill>
              </a:rPr>
              <a:t>Fact-imagination by human</a:t>
            </a:r>
            <a:endParaRPr b="1" sz="1800">
              <a:solidFill>
                <a:srgbClr val="A7934B"/>
              </a:solidFill>
            </a:endParaRPr>
          </a:p>
        </p:txBody>
      </p:sp>
      <p:sp>
        <p:nvSpPr>
          <p:cNvPr id="177" name="Google Shape;177;g29f1bd1e4eb_5_8"/>
          <p:cNvSpPr/>
          <p:nvPr/>
        </p:nvSpPr>
        <p:spPr>
          <a:xfrm>
            <a:off x="6419825" y="2252450"/>
            <a:ext cx="873900" cy="2829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8" name="Google Shape;178;g29f1bd1e4eb_5_8"/>
          <p:cNvSpPr/>
          <p:nvPr/>
        </p:nvSpPr>
        <p:spPr>
          <a:xfrm>
            <a:off x="7359825" y="1749050"/>
            <a:ext cx="1788000" cy="1516200"/>
          </a:xfrm>
          <a:prstGeom prst="roundRect">
            <a:avLst>
              <a:gd fmla="val 16667" name="adj"/>
            </a:avLst>
          </a:prstGeom>
          <a:solidFill>
            <a:schemeClr val="accent5"/>
          </a:solid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US" sz="1800">
                <a:solidFill>
                  <a:srgbClr val="A7934B"/>
                </a:solidFill>
              </a:rPr>
              <a:t>Finetune</a:t>
            </a:r>
            <a:br>
              <a:rPr b="1" lang="en-US" sz="1800">
                <a:solidFill>
                  <a:srgbClr val="A7934B"/>
                </a:solidFill>
              </a:rPr>
            </a:br>
            <a:r>
              <a:rPr b="1" lang="en-US" sz="1800">
                <a:solidFill>
                  <a:srgbClr val="A7934B"/>
                </a:solidFill>
              </a:rPr>
              <a:t>Pretrained Language Model</a:t>
            </a:r>
            <a:endParaRPr b="1" sz="1800">
              <a:solidFill>
                <a:srgbClr val="A7934B"/>
              </a:solidFill>
              <a:latin typeface="Roboto"/>
              <a:ea typeface="Roboto"/>
              <a:cs typeface="Roboto"/>
              <a:sym typeface="Roboto"/>
            </a:endParaRPr>
          </a:p>
        </p:txBody>
      </p:sp>
      <p:sp>
        <p:nvSpPr>
          <p:cNvPr id="179" name="Google Shape;179;g29f1bd1e4eb_5_8"/>
          <p:cNvSpPr/>
          <p:nvPr/>
        </p:nvSpPr>
        <p:spPr>
          <a:xfrm>
            <a:off x="9213888" y="2252450"/>
            <a:ext cx="873900" cy="2829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80" name="Google Shape;180;g29f1bd1e4eb_5_8"/>
          <p:cNvSpPr/>
          <p:nvPr/>
        </p:nvSpPr>
        <p:spPr>
          <a:xfrm>
            <a:off x="10153875" y="1777400"/>
            <a:ext cx="1902000" cy="1233000"/>
          </a:xfrm>
          <a:prstGeom prst="roundRect">
            <a:avLst>
              <a:gd fmla="val 16667" name="adj"/>
            </a:avLst>
          </a:prstGeom>
          <a:solidFill>
            <a:schemeClr val="accent5"/>
          </a:solidFill>
          <a:ln cap="flat" cmpd="sng" w="28575">
            <a:solidFill>
              <a:srgbClr val="A7934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US" sz="1800">
                <a:solidFill>
                  <a:srgbClr val="A7934B"/>
                </a:solidFill>
              </a:rPr>
              <a:t>Sentiment Classification Tasks</a:t>
            </a:r>
            <a:endParaRPr b="1" sz="1800">
              <a:solidFill>
                <a:srgbClr val="A7934B"/>
              </a:solidFill>
              <a:latin typeface="Roboto"/>
              <a:ea typeface="Roboto"/>
              <a:cs typeface="Roboto"/>
              <a:sym typeface="Roboto"/>
            </a:endParaRPr>
          </a:p>
        </p:txBody>
      </p:sp>
      <p:sp>
        <p:nvSpPr>
          <p:cNvPr id="181" name="Google Shape;181;g29f1bd1e4eb_5_8"/>
          <p:cNvSpPr txBox="1"/>
          <p:nvPr/>
        </p:nvSpPr>
        <p:spPr>
          <a:xfrm>
            <a:off x="462000" y="4092975"/>
            <a:ext cx="11268000" cy="247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US" sz="2400">
                <a:solidFill>
                  <a:srgbClr val="003057"/>
                </a:solidFill>
                <a:latin typeface="Roboto"/>
                <a:ea typeface="Roboto"/>
                <a:cs typeface="Roboto"/>
                <a:sym typeface="Roboto"/>
              </a:rPr>
              <a:t>LLM for </a:t>
            </a:r>
            <a:r>
              <a:rPr lang="en-US" sz="2400">
                <a:solidFill>
                  <a:schemeClr val="dk1"/>
                </a:solidFill>
                <a:latin typeface="Roboto"/>
                <a:ea typeface="Roboto"/>
                <a:cs typeface="Roboto"/>
                <a:sym typeface="Roboto"/>
              </a:rPr>
              <a:t>Data Augmentation</a:t>
            </a:r>
            <a:r>
              <a:rPr lang="en-US" sz="2400">
                <a:solidFill>
                  <a:srgbClr val="003057"/>
                </a:solidFill>
                <a:latin typeface="Roboto"/>
                <a:ea typeface="Roboto"/>
                <a:cs typeface="Roboto"/>
                <a:sym typeface="Roboto"/>
              </a:rPr>
              <a:t>: GPT 3.5-turbo 16k</a:t>
            </a:r>
            <a:endParaRPr sz="2400">
              <a:solidFill>
                <a:srgbClr val="003057"/>
              </a:solidFill>
              <a:latin typeface="Roboto"/>
              <a:ea typeface="Roboto"/>
              <a:cs typeface="Roboto"/>
              <a:sym typeface="Roboto"/>
            </a:endParaRPr>
          </a:p>
          <a:p>
            <a:pPr indent="0" lvl="0" marL="0" rtl="0" algn="l">
              <a:lnSpc>
                <a:spcPct val="100000"/>
              </a:lnSpc>
              <a:spcBef>
                <a:spcPts val="0"/>
              </a:spcBef>
              <a:spcAft>
                <a:spcPts val="0"/>
              </a:spcAft>
              <a:buNone/>
            </a:pPr>
            <a:r>
              <a:t/>
            </a:r>
            <a:endParaRPr sz="2400">
              <a:solidFill>
                <a:srgbClr val="003057"/>
              </a:solidFill>
              <a:latin typeface="Roboto"/>
              <a:ea typeface="Roboto"/>
              <a:cs typeface="Roboto"/>
              <a:sym typeface="Roboto"/>
            </a:endParaRPr>
          </a:p>
          <a:p>
            <a:pPr indent="0" lvl="0" marL="0" rtl="0" algn="l">
              <a:lnSpc>
                <a:spcPct val="100000"/>
              </a:lnSpc>
              <a:spcBef>
                <a:spcPts val="0"/>
              </a:spcBef>
              <a:spcAft>
                <a:spcPts val="0"/>
              </a:spcAft>
              <a:buNone/>
            </a:pPr>
            <a:r>
              <a:rPr lang="en-US" sz="2400">
                <a:solidFill>
                  <a:srgbClr val="003057"/>
                </a:solidFill>
                <a:latin typeface="Roboto"/>
                <a:ea typeface="Roboto"/>
                <a:cs typeface="Roboto"/>
                <a:sym typeface="Roboto"/>
              </a:rPr>
              <a:t>Pretrained Language Model: distilBERT</a:t>
            </a:r>
            <a:endParaRPr sz="2400">
              <a:solidFill>
                <a:srgbClr val="003057"/>
              </a:solidFill>
              <a:latin typeface="Roboto"/>
              <a:ea typeface="Roboto"/>
              <a:cs typeface="Roboto"/>
              <a:sym typeface="Roboto"/>
            </a:endParaRPr>
          </a:p>
          <a:p>
            <a:pPr indent="0" lvl="0" marL="0" rtl="0" algn="l">
              <a:lnSpc>
                <a:spcPct val="100000"/>
              </a:lnSpc>
              <a:spcBef>
                <a:spcPts val="0"/>
              </a:spcBef>
              <a:spcAft>
                <a:spcPts val="0"/>
              </a:spcAft>
              <a:buNone/>
            </a:pPr>
            <a:r>
              <a:t/>
            </a:r>
            <a:endParaRPr sz="2400">
              <a:solidFill>
                <a:srgbClr val="003057"/>
              </a:solidFill>
              <a:latin typeface="Roboto"/>
              <a:ea typeface="Roboto"/>
              <a:cs typeface="Roboto"/>
              <a:sym typeface="Roboto"/>
            </a:endParaRPr>
          </a:p>
          <a:p>
            <a:pPr indent="0" lvl="0" marL="0" rtl="0" algn="l">
              <a:lnSpc>
                <a:spcPct val="100000"/>
              </a:lnSpc>
              <a:spcBef>
                <a:spcPts val="0"/>
              </a:spcBef>
              <a:spcAft>
                <a:spcPts val="0"/>
              </a:spcAft>
              <a:buNone/>
            </a:pPr>
            <a:r>
              <a:rPr lang="en-US" sz="2400">
                <a:solidFill>
                  <a:srgbClr val="003057"/>
                </a:solidFill>
                <a:latin typeface="Roboto"/>
                <a:ea typeface="Roboto"/>
                <a:cs typeface="Roboto"/>
                <a:sym typeface="Roboto"/>
              </a:rPr>
              <a:t>Dataset: 500 sample from original dataset, augmented with </a:t>
            </a:r>
            <a:r>
              <a:rPr lang="en-US" sz="2400">
                <a:solidFill>
                  <a:schemeClr val="dk1"/>
                </a:solidFill>
                <a:latin typeface="Roboto"/>
                <a:ea typeface="Roboto"/>
                <a:cs typeface="Roboto"/>
                <a:sym typeface="Roboto"/>
              </a:rPr>
              <a:t>500 sample for each prompt method respectively</a:t>
            </a:r>
            <a:endParaRPr sz="2400">
              <a:solidFill>
                <a:srgbClr val="003057"/>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Title Page">
  <a:themeElements>
    <a:clrScheme name="Custom 1">
      <a:dk1>
        <a:srgbClr val="003057"/>
      </a:dk1>
      <a:lt1>
        <a:srgbClr val="FFFFFF"/>
      </a:lt1>
      <a:dk2>
        <a:srgbClr val="545859"/>
      </a:dk2>
      <a:lt2>
        <a:srgbClr val="D6DBD3"/>
      </a:lt2>
      <a:accent1>
        <a:srgbClr val="B3A369"/>
      </a:accent1>
      <a:accent2>
        <a:srgbClr val="64CCC9"/>
      </a:accent2>
      <a:accent3>
        <a:srgbClr val="A3D233"/>
      </a:accent3>
      <a:accent4>
        <a:srgbClr val="EAAA00"/>
      </a:accent4>
      <a:accent5>
        <a:srgbClr val="008C95"/>
      </a:accent5>
      <a:accent6>
        <a:srgbClr val="7800FF"/>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ntent Page">
  <a:themeElements>
    <a:clrScheme name="GT Theme">
      <a:dk1>
        <a:srgbClr val="003057"/>
      </a:dk1>
      <a:lt1>
        <a:srgbClr val="FFFFFF"/>
      </a:lt1>
      <a:dk2>
        <a:srgbClr val="545859"/>
      </a:dk2>
      <a:lt2>
        <a:srgbClr val="D6DBD3"/>
      </a:lt2>
      <a:accent1>
        <a:srgbClr val="B3A369"/>
      </a:accent1>
      <a:accent2>
        <a:srgbClr val="003057"/>
      </a:accent2>
      <a:accent3>
        <a:srgbClr val="54585A"/>
      </a:accent3>
      <a:accent4>
        <a:srgbClr val="D6DBD4"/>
      </a:accent4>
      <a:accent5>
        <a:srgbClr val="F9F6E5"/>
      </a:accent5>
      <a:accent6>
        <a:srgbClr val="EAAA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2022-08-24T13:02:54Z</dcterms:created>
  <dc:creator>Perez, Raul N</dc:creator>
</cp:coreProperties>
</file>